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6" r:id="rId2"/>
    <p:sldMasterId id="2147483651" r:id="rId3"/>
    <p:sldMasterId id="2147483678" r:id="rId4"/>
    <p:sldMasterId id="2147483702" r:id="rId5"/>
    <p:sldMasterId id="2147483714" r:id="rId6"/>
    <p:sldMasterId id="2147483726" r:id="rId7"/>
    <p:sldMasterId id="2147483739" r:id="rId8"/>
  </p:sldMasterIdLst>
  <p:notesMasterIdLst>
    <p:notesMasterId r:id="rId25"/>
  </p:notesMasterIdLst>
  <p:sldIdLst>
    <p:sldId id="448" r:id="rId9"/>
    <p:sldId id="456" r:id="rId10"/>
    <p:sldId id="424" r:id="rId11"/>
    <p:sldId id="446" r:id="rId12"/>
    <p:sldId id="420" r:id="rId13"/>
    <p:sldId id="422" r:id="rId14"/>
    <p:sldId id="454" r:id="rId15"/>
    <p:sldId id="441" r:id="rId16"/>
    <p:sldId id="445" r:id="rId17"/>
    <p:sldId id="451" r:id="rId18"/>
    <p:sldId id="434" r:id="rId19"/>
    <p:sldId id="427" r:id="rId20"/>
    <p:sldId id="435" r:id="rId21"/>
    <p:sldId id="439" r:id="rId22"/>
    <p:sldId id="442" r:id="rId23"/>
    <p:sldId id="444"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2441C6-8A17-45FA-AAA9-A24F57E8C8A9}">
          <p14:sldIdLst>
            <p14:sldId id="448"/>
            <p14:sldId id="456"/>
            <p14:sldId id="424"/>
            <p14:sldId id="446"/>
            <p14:sldId id="420"/>
            <p14:sldId id="422"/>
            <p14:sldId id="454"/>
            <p14:sldId id="441"/>
            <p14:sldId id="445"/>
            <p14:sldId id="451"/>
            <p14:sldId id="434"/>
            <p14:sldId id="427"/>
            <p14:sldId id="435"/>
            <p14:sldId id="439"/>
            <p14:sldId id="442"/>
            <p14:sldId id="444"/>
          </p14:sldIdLst>
        </p14:section>
        <p14:section name="Untitled Section" id="{05064478-C450-45B1-B747-0A3631F227B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ials" initials="JR" lastIdx="1" clrIdx="0">
    <p:extLst/>
  </p:cmAuthor>
  <p:cmAuthor id="2" name="Melissa Ehlinger" initials="ME" lastIdx="6" clrIdx="1">
    <p:extLst/>
  </p:cmAuthor>
  <p:cmAuthor id="3" name="Amy" initials="A" lastIdx="10" clrIdx="2"/>
  <p:cmAuthor id="4" name="Quentin L. Messer, Jr." initials="QLMJ" lastIdx="1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69838"/>
    <a:srgbClr val="4E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2" autoAdjust="0"/>
    <p:restoredTop sz="80249" autoAdjust="0"/>
  </p:normalViewPr>
  <p:slideViewPr>
    <p:cSldViewPr snapToGrid="0">
      <p:cViewPr varScale="1">
        <p:scale>
          <a:sx n="70" d="100"/>
          <a:sy n="70" d="100"/>
        </p:scale>
        <p:origin x="1018" y="38"/>
      </p:cViewPr>
      <p:guideLst>
        <p:guide orient="horz" pos="2160"/>
        <p:guide pos="3840"/>
      </p:guideLst>
    </p:cSldViewPr>
  </p:slideViewPr>
  <p:outlineViewPr>
    <p:cViewPr>
      <p:scale>
        <a:sx n="33" d="100"/>
        <a:sy n="33" d="100"/>
      </p:scale>
      <p:origin x="0" y="1196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20" d="100"/>
          <a:sy n="120" d="100"/>
        </p:scale>
        <p:origin x="-1080" y="24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1036D03-EB46-4643-8FF1-E799A26B94C5}" type="datetimeFigureOut">
              <a:rPr lang="en-US" smtClean="0"/>
              <a:t>6/30/2017</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6" y="4445001"/>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C2D5F830-66FD-43CB-8601-3AB13BC99B59}" type="slidenum">
              <a:rPr lang="en-US" smtClean="0"/>
              <a:t>‹#›</a:t>
            </a:fld>
            <a:endParaRPr lang="en-US" dirty="0"/>
          </a:p>
        </p:txBody>
      </p:sp>
    </p:spTree>
    <p:extLst>
      <p:ext uri="{BB962C8B-B14F-4D97-AF65-F5344CB8AC3E}">
        <p14:creationId xmlns:p14="http://schemas.microsoft.com/office/powerpoint/2010/main" val="57273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Henry’s thanks.</a:t>
            </a:r>
          </a:p>
          <a:p>
            <a:r>
              <a:rPr lang="en-US" dirty="0"/>
              <a:t>Acknowledge</a:t>
            </a:r>
            <a:r>
              <a:rPr lang="en-US" baseline="0" dirty="0"/>
              <a:t> Board, City, Investors and a big thanks to Harrah’s for their generous contribution of the room and working to make this possible for us all.</a:t>
            </a:r>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0264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6978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Purpose of the program is to </a:t>
            </a:r>
            <a:r>
              <a:rPr lang="en-US" sz="1200" dirty="0">
                <a:solidFill>
                  <a:schemeClr val="bg1"/>
                </a:solidFill>
              </a:rPr>
              <a:t>equip mid-career professionals in New Orleans to be advocates for the local economy by giving them an insider’s perspective into our intentional strategies for growing and diversifying the city’s economy.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The program is increasing to 7 weeks – Tuesday evenings from Sept. 5-Oct. 17, culminating with a graduation reception.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Early bird application deadline is July 21.</a:t>
            </a:r>
            <a:r>
              <a:rPr lang="en-US" u="none" baseline="0" dirty="0">
                <a:solidFill>
                  <a:srgbClr val="212121"/>
                </a:solidFill>
              </a:rPr>
              <a:t> Final deadline August 1.</a:t>
            </a: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Sponsorship opportunities are available. Talk to me or Mary Matthews, or visit our website for more details.</a:t>
            </a:r>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3994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Purpose of the program is to </a:t>
            </a:r>
            <a:r>
              <a:rPr lang="en-US" sz="1200" dirty="0">
                <a:solidFill>
                  <a:schemeClr val="bg1"/>
                </a:solidFill>
              </a:rPr>
              <a:t>equip mid-career professionals in New Orleans to be advocates for the local economy by giving them an insider’s perspective into our intentional strategies for growing and diversifying the city’s economy.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The program is increasing to 7 weeks – Tuesday evenings from Sept. 5-Oct. 17, culminating with a graduation reception.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Early bird application deadline is July 21.</a:t>
            </a:r>
            <a:r>
              <a:rPr lang="en-US" u="none" baseline="0" dirty="0">
                <a:solidFill>
                  <a:srgbClr val="212121"/>
                </a:solidFill>
              </a:rPr>
              <a:t> Final deadline August 1.</a:t>
            </a: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21212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212121"/>
                </a:solidFill>
              </a:rPr>
              <a:t>Sponsorship opportunities are available. Talk to me or Mary Matthews, or visit our website for more details.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0727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Removing : </a:t>
            </a:r>
          </a:p>
          <a:p>
            <a:pPr marL="171450" indent="-171450">
              <a:buFont typeface="Arial" panose="020B0604020202020204" pitchFamily="34" charset="0"/>
              <a:buChar char="•"/>
            </a:pPr>
            <a:r>
              <a:rPr lang="en-US" dirty="0"/>
              <a:t>Algiers Economic Development Foundation,</a:t>
            </a:r>
            <a:r>
              <a:rPr lang="en-US" baseline="0" dirty="0"/>
              <a:t> last contribution was in 2015</a:t>
            </a:r>
          </a:p>
          <a:p>
            <a:pPr marL="171450" indent="-171450">
              <a:buFont typeface="Arial" panose="020B0604020202020204" pitchFamily="34" charset="0"/>
              <a:buChar char="•"/>
            </a:pPr>
            <a:r>
              <a:rPr lang="en-US" baseline="0" dirty="0"/>
              <a:t>Health Education Authority of Louisiana, last contribution was in 2015</a:t>
            </a:r>
          </a:p>
          <a:p>
            <a:pPr marL="171450" indent="-171450">
              <a:buFont typeface="Arial" panose="020B0604020202020204" pitchFamily="34" charset="0"/>
              <a:buChar char="•"/>
            </a:pPr>
            <a:r>
              <a:rPr lang="en-US" baseline="0" dirty="0"/>
              <a:t>PSAV, last in-kind contribution was in 2015</a:t>
            </a:r>
          </a:p>
          <a:p>
            <a:pPr marL="171450" indent="-171450">
              <a:buFont typeface="Arial" panose="020B0604020202020204" pitchFamily="34" charset="0"/>
              <a:buChar char="•"/>
            </a:pPr>
            <a:r>
              <a:rPr lang="en-US" baseline="0" dirty="0"/>
              <a:t>Removing HRI Properties, last contribution was in 2015</a:t>
            </a:r>
          </a:p>
          <a:p>
            <a:pPr marL="171450" indent="-171450">
              <a:buFont typeface="Arial" panose="020B0604020202020204" pitchFamily="34" charset="0"/>
              <a:buChar char="•"/>
            </a:pPr>
            <a:endParaRPr lang="en-US" baseline="0" dirty="0"/>
          </a:p>
          <a:p>
            <a:r>
              <a:rPr lang="en-US" baseline="0" dirty="0"/>
              <a:t>Adding:</a:t>
            </a:r>
          </a:p>
          <a:p>
            <a:pPr marL="171450" indent="-171450">
              <a:buFont typeface="Arial" panose="020B0604020202020204" pitchFamily="34" charset="0"/>
              <a:buChar char="•"/>
            </a:pPr>
            <a:r>
              <a:rPr lang="en-US" baseline="0" dirty="0"/>
              <a:t>AT&amp;T, $2000 for Fall 2017 Ambassadorship Program</a:t>
            </a:r>
          </a:p>
          <a:p>
            <a:pPr marL="171450" indent="-171450">
              <a:buFont typeface="Arial" panose="020B0604020202020204" pitchFamily="34" charset="0"/>
              <a:buChar char="•"/>
            </a:pPr>
            <a:r>
              <a:rPr lang="en-US" baseline="0" dirty="0"/>
              <a:t>Benefit Administration Group, $1000 for Fall 2017Ambassadorship Graduation Reception</a:t>
            </a:r>
          </a:p>
          <a:p>
            <a:pPr marL="171450" indent="-171450">
              <a:buFont typeface="Arial" panose="020B0604020202020204" pitchFamily="34" charset="0"/>
              <a:buChar char="•"/>
            </a:pPr>
            <a:r>
              <a:rPr lang="en-US" baseline="0" dirty="0"/>
              <a:t>McKenna Museum of African-American Art, In-kind donation</a:t>
            </a:r>
          </a:p>
          <a:p>
            <a:pPr marL="171450" indent="-171450">
              <a:buFont typeface="Arial" panose="020B0604020202020204" pitchFamily="34" charset="0"/>
              <a:buChar char="•"/>
            </a:pPr>
            <a:r>
              <a:rPr lang="en-US" baseline="0" dirty="0"/>
              <a:t>ERG Enterprises, Spring 2017 Ambassadorship Program</a:t>
            </a:r>
          </a:p>
          <a:p>
            <a:pPr marL="171450" indent="-171450">
              <a:buFont typeface="Arial" panose="020B0604020202020204" pitchFamily="34" charset="0"/>
              <a:buChar char="•"/>
            </a:pPr>
            <a:r>
              <a:rPr lang="en-US" baseline="0" dirty="0"/>
              <a:t>GNO, Inc. , Pass through revenue</a:t>
            </a:r>
          </a:p>
          <a:p>
            <a:pPr marL="171450" indent="-171450">
              <a:buFont typeface="Arial" panose="020B0604020202020204" pitchFamily="34" charset="0"/>
              <a:buChar char="•"/>
            </a:pPr>
            <a:r>
              <a:rPr lang="en-US" baseline="0" dirty="0"/>
              <a:t>The Outlet Collection, </a:t>
            </a:r>
            <a:r>
              <a:rPr lang="en-US" baseline="0" dirty="0" err="1"/>
              <a:t>ReCON</a:t>
            </a:r>
            <a:endParaRPr lang="en-US" baseline="0" dirty="0"/>
          </a:p>
          <a:p>
            <a:pPr marL="171450" indent="-171450">
              <a:buFont typeface="Arial" panose="020B0604020202020204" pitchFamily="34" charset="0"/>
              <a:buChar char="•"/>
            </a:pPr>
            <a:r>
              <a:rPr lang="en-US" baseline="0" dirty="0"/>
              <a:t>Rebecca Conwell, 2017</a:t>
            </a:r>
          </a:p>
          <a:p>
            <a:pPr marL="171450" indent="-171450">
              <a:buFont typeface="Arial" panose="020B0604020202020204" pitchFamily="34" charset="0"/>
              <a:buChar char="•"/>
            </a:pPr>
            <a:r>
              <a:rPr lang="en-US" baseline="0" dirty="0"/>
              <a:t>Humana, 2016</a:t>
            </a:r>
          </a:p>
          <a:p>
            <a:pPr marL="171450" indent="-171450">
              <a:buFont typeface="Arial" panose="020B0604020202020204" pitchFamily="34" charset="0"/>
              <a:buChar char="•"/>
            </a:pPr>
            <a:r>
              <a:rPr lang="en-US" baseline="0" dirty="0"/>
              <a:t>First NBC, 2017</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Category Change</a:t>
            </a:r>
          </a:p>
          <a:p>
            <a:pPr marL="171450" indent="-171450">
              <a:buFont typeface="Arial" panose="020B0604020202020204" pitchFamily="34" charset="0"/>
              <a:buChar char="•"/>
            </a:pPr>
            <a:r>
              <a:rPr lang="en-US" baseline="0" dirty="0"/>
              <a:t>Adams &amp; Reese, contributed over $5k, moving to Foundational Investor</a:t>
            </a:r>
          </a:p>
          <a:p>
            <a:pPr marL="171450" indent="-171450">
              <a:buFont typeface="Arial" panose="020B0604020202020204" pitchFamily="34" charset="0"/>
              <a:buChar char="•"/>
            </a:pPr>
            <a:r>
              <a:rPr lang="en-US" baseline="0" dirty="0"/>
              <a:t>Downtown Development District, contributed 10k in 2017, moving to Foundational Investor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t>2</a:t>
            </a:fld>
            <a:endParaRPr lang="en-US" dirty="0"/>
          </a:p>
        </p:txBody>
      </p:sp>
    </p:spTree>
    <p:extLst>
      <p:ext uri="{BB962C8B-B14F-4D97-AF65-F5344CB8AC3E}">
        <p14:creationId xmlns:p14="http://schemas.microsoft.com/office/powerpoint/2010/main" val="258745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5825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Orleans started as one of 50 cities being considered for the project. Groundbreaking is scheduled for later this year and</a:t>
            </a:r>
            <a:r>
              <a:rPr lang="en-US" sz="1200" kern="1200" baseline="0" dirty="0">
                <a:solidFill>
                  <a:schemeClr val="tx1"/>
                </a:solidFill>
                <a:effectLst/>
                <a:latin typeface="+mn-lt"/>
                <a:ea typeface="+mn-ea"/>
                <a:cs typeface="+mn-cs"/>
              </a:rPr>
              <a:t> opening in 2019.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Projections: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About 60 new direct jobs will be created and another 60 indirect jobs.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Orleans is one of only 15 U.S. cities with two medical schools, so we’ve got the talent pipeline they need.</a:t>
            </a:r>
          </a:p>
          <a:p>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5573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#WhyNOLA? </a:t>
            </a:r>
          </a:p>
          <a:p>
            <a:endParaRPr lang="en-US" dirty="0"/>
          </a:p>
          <a:p>
            <a:r>
              <a:rPr lang="en-US" dirty="0"/>
              <a:t>For the past year we’ve continued</a:t>
            </a:r>
            <a:r>
              <a:rPr lang="en-US" baseline="0" dirty="0"/>
              <a:t> to improve </a:t>
            </a:r>
            <a:r>
              <a:rPr lang="en-US" dirty="0"/>
              <a:t>our outreach to local business people,</a:t>
            </a:r>
            <a:r>
              <a:rPr lang="en-US" baseline="0" dirty="0"/>
              <a:t> especially</a:t>
            </a:r>
            <a:r>
              <a:rPr lang="en-US" dirty="0"/>
              <a:t> entrepreneurs, to tell</a:t>
            </a:r>
            <a:r>
              <a:rPr lang="en-US" baseline="0" dirty="0"/>
              <a:t> their personal </a:t>
            </a:r>
            <a:r>
              <a:rPr lang="en-US" dirty="0"/>
              <a:t>stories of how they built their businesses and careers </a:t>
            </a:r>
            <a:r>
              <a:rPr lang="en-US" baseline="0" dirty="0"/>
              <a:t>in New Orleans because in New Orleans you can pursue your professional goals WHILE having a very interesting life.</a:t>
            </a:r>
            <a:endParaRPr lang="en-US"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Tactics: </a:t>
            </a:r>
          </a:p>
          <a:p>
            <a:pPr marL="628650" lvl="1" indent="-171450">
              <a:buFont typeface="Arial" panose="020B0604020202020204" pitchFamily="34" charset="0"/>
              <a:buChar char="•"/>
            </a:pPr>
            <a:r>
              <a:rPr lang="en-US" baseline="0" dirty="0"/>
              <a:t>Social media - #WhyNOLA. Posts include short videos of no more than 30 seconds and graphics with testimonial quotes.</a:t>
            </a:r>
          </a:p>
          <a:p>
            <a:pPr marL="628650" lvl="1" indent="-171450">
              <a:buFont typeface="Arial" panose="020B0604020202020204" pitchFamily="34" charset="0"/>
              <a:buChar char="•"/>
            </a:pPr>
            <a:r>
              <a:rPr lang="en-US" baseline="0" dirty="0"/>
              <a:t>Facebook Ads targeted to audiences for each of NOLABA’s industry clusters.</a:t>
            </a:r>
          </a:p>
          <a:p>
            <a:pPr marL="628650" lvl="1" indent="-171450">
              <a:buFont typeface="Arial" panose="020B0604020202020204" pitchFamily="34" charset="0"/>
              <a:buChar char="•"/>
            </a:pPr>
            <a:r>
              <a:rPr lang="en-US" baseline="0" dirty="0"/>
              <a:t>WhyNOLA Blog is taking the form of monthly Q&amp;As. Marketing communications manager Rachel Whittaker is doing the outreach to entrepreneurs, and Amy Ferguson leads production of videos with production company Fresh Media.</a:t>
            </a:r>
          </a:p>
          <a:p>
            <a:pPr marL="628650" lvl="1" indent="-171450">
              <a:buFont typeface="Arial" panose="020B0604020202020204" pitchFamily="34" charset="0"/>
              <a:buChar char="•"/>
            </a:pPr>
            <a:r>
              <a:rPr lang="en-US" baseline="0" dirty="0"/>
              <a:t>Rachel is working with a part-time digital strategist (Tiffany Starnes) and part-time creative director (Jill Norman).</a:t>
            </a:r>
          </a:p>
        </p:txBody>
      </p:sp>
      <p:sp>
        <p:nvSpPr>
          <p:cNvPr id="4" name="Slide Number Placeholder 3"/>
          <p:cNvSpPr>
            <a:spLocks noGrp="1"/>
          </p:cNvSpPr>
          <p:nvPr>
            <p:ph type="sldNum" sz="quarter" idx="10"/>
          </p:nvPr>
        </p:nvSpPr>
        <p:spPr/>
        <p:txBody>
          <a:bodyPr/>
          <a:lstStyle/>
          <a:p>
            <a:fld id="{C2D5F830-66FD-43CB-8601-3AB13BC99B59}" type="slidenum">
              <a:rPr lang="en-US" smtClean="0"/>
              <a:t>6</a:t>
            </a:fld>
            <a:endParaRPr lang="en-US" dirty="0"/>
          </a:p>
        </p:txBody>
      </p:sp>
    </p:spTree>
    <p:extLst>
      <p:ext uri="{BB962C8B-B14F-4D97-AF65-F5344CB8AC3E}">
        <p14:creationId xmlns:p14="http://schemas.microsoft.com/office/powerpoint/2010/main" val="67683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WhyNOLA</a:t>
            </a:r>
            <a:r>
              <a:rPr lang="en-US" dirty="0"/>
              <a:t>? </a:t>
            </a:r>
          </a:p>
          <a:p>
            <a:endParaRPr lang="en-US" dirty="0"/>
          </a:p>
          <a:p>
            <a:r>
              <a:rPr lang="en-US" dirty="0"/>
              <a:t>For the past year we’ve continued</a:t>
            </a:r>
            <a:r>
              <a:rPr lang="en-US" baseline="0" dirty="0"/>
              <a:t> to improve </a:t>
            </a:r>
            <a:r>
              <a:rPr lang="en-US" dirty="0"/>
              <a:t>our outreach to local business people,</a:t>
            </a:r>
            <a:r>
              <a:rPr lang="en-US" baseline="0" dirty="0"/>
              <a:t> especially</a:t>
            </a:r>
            <a:r>
              <a:rPr lang="en-US" dirty="0"/>
              <a:t> entrepreneurs, to tell</a:t>
            </a:r>
            <a:r>
              <a:rPr lang="en-US" baseline="0" dirty="0"/>
              <a:t> their personal </a:t>
            </a:r>
            <a:r>
              <a:rPr lang="en-US" dirty="0"/>
              <a:t>stories of how they built their businesses and careers </a:t>
            </a:r>
            <a:r>
              <a:rPr lang="en-US" baseline="0" dirty="0"/>
              <a:t>in New Orleans. In New Orleans you can pursue your professional goals WHILE having a very interesting life.</a:t>
            </a:r>
            <a:endParaRPr lang="en-US"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Tactics: </a:t>
            </a:r>
          </a:p>
          <a:p>
            <a:pPr marL="628650" lvl="1" indent="-171450">
              <a:buFont typeface="Arial" panose="020B0604020202020204" pitchFamily="34" charset="0"/>
              <a:buChar char="•"/>
            </a:pPr>
            <a:r>
              <a:rPr lang="en-US" baseline="0" dirty="0"/>
              <a:t>Social media - #</a:t>
            </a:r>
            <a:r>
              <a:rPr lang="en-US" baseline="0" dirty="0" err="1"/>
              <a:t>WhyNOLA</a:t>
            </a:r>
            <a:r>
              <a:rPr lang="en-US" baseline="0" dirty="0"/>
              <a:t>. Posts include short videos of no more than 30 seconds and graphics with testimonial quotes.</a:t>
            </a:r>
          </a:p>
          <a:p>
            <a:pPr marL="628650" lvl="1" indent="-171450">
              <a:buFont typeface="Arial" panose="020B0604020202020204" pitchFamily="34" charset="0"/>
              <a:buChar char="•"/>
            </a:pPr>
            <a:r>
              <a:rPr lang="en-US" baseline="0"/>
              <a:t>WhyNOLA</a:t>
            </a:r>
            <a:r>
              <a:rPr lang="en-US" baseline="0" dirty="0"/>
              <a:t> Blog is taking the form of monthly Q&amp;As. Marketing communications manager Rachel Whittaker is doing the outreach to entrepreneurs, and Amy Ferguson leads production of videos with production company Fresh Media.</a:t>
            </a:r>
          </a:p>
          <a:p>
            <a:pPr marL="628650" lvl="1" indent="-171450">
              <a:buFont typeface="Arial" panose="020B0604020202020204" pitchFamily="34" charset="0"/>
              <a:buChar char="•"/>
            </a:pPr>
            <a:r>
              <a:rPr lang="en-US" baseline="0" dirty="0"/>
              <a:t>Rachel is working with a part-time digital strategist (Tiffany Starnes) and part-time creative director (Jill Norman).</a:t>
            </a:r>
          </a:p>
          <a:p>
            <a:pPr marL="171450" indent="-171450">
              <a:buFont typeface="Arial" panose="020B0604020202020204" pitchFamily="34" charset="0"/>
              <a:buChar char="•"/>
            </a:pPr>
            <a:endParaRPr lang="en-US" baseline="0" dirty="0"/>
          </a:p>
          <a:p>
            <a:r>
              <a:rPr lang="en-US" sz="1200" i="1" kern="1200" dirty="0">
                <a:solidFill>
                  <a:schemeClr val="tx1"/>
                </a:solidFill>
                <a:effectLst/>
                <a:latin typeface="+mn-lt"/>
                <a:ea typeface="+mn-ea"/>
                <a:cs typeface="+mn-cs"/>
              </a:rPr>
              <a:t>Why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WhyNOLA</a:t>
            </a:r>
            <a:r>
              <a:rPr lang="en-US" sz="1200" kern="1200" dirty="0">
                <a:solidFill>
                  <a:schemeClr val="tx1"/>
                </a:solidFill>
                <a:effectLst/>
                <a:latin typeface="+mn-lt"/>
                <a:ea typeface="+mn-ea"/>
                <a:cs typeface="+mn-cs"/>
              </a:rPr>
              <a:t>” -  Talking Points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over-arching strategy of this campaign is not only to pose the question, but answer it via positive stories of businesspeople that saturate the community via traditional, guerrilla and digital mean.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keep producing positive content for the foreseeable future in order to ensure momentum.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We’d love to hear your ideas and</a:t>
            </a:r>
            <a:r>
              <a:rPr lang="en-US" sz="1200" kern="1200" baseline="0" dirty="0">
                <a:solidFill>
                  <a:schemeClr val="tx1"/>
                </a:solidFill>
                <a:effectLst/>
                <a:latin typeface="+mn-lt"/>
                <a:ea typeface="+mn-ea"/>
                <a:cs typeface="+mn-cs"/>
              </a:rPr>
              <a:t> your stories.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D5F830-66FD-43CB-8601-3AB13BC99B59}" type="slidenum">
              <a:rPr lang="en-US" smtClean="0"/>
              <a:t>7</a:t>
            </a:fld>
            <a:endParaRPr lang="en-US" dirty="0"/>
          </a:p>
        </p:txBody>
      </p:sp>
    </p:spTree>
    <p:extLst>
      <p:ext uri="{BB962C8B-B14F-4D97-AF65-F5344CB8AC3E}">
        <p14:creationId xmlns:p14="http://schemas.microsoft.com/office/powerpoint/2010/main" val="67683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over-arching strategy of this campaign is not only to pose the question, but answer it via positive stories of businesspeople that saturate the community via traditional, guerrilla and digital mean.</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keep producing positive content for the foreseeable future in order to ensure momentum.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We’d love to hear your ideas and</a:t>
            </a:r>
            <a:r>
              <a:rPr lang="en-US" sz="1200" kern="1200" baseline="0" dirty="0">
                <a:solidFill>
                  <a:schemeClr val="tx1"/>
                </a:solidFill>
                <a:effectLst/>
                <a:latin typeface="+mn-lt"/>
                <a:ea typeface="+mn-ea"/>
                <a:cs typeface="+mn-cs"/>
              </a:rPr>
              <a:t> your stories.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D5F830-66FD-43CB-8601-3AB13BC99B5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6547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ways for</a:t>
            </a:r>
            <a:r>
              <a:rPr lang="en-US" baseline="0" dirty="0"/>
              <a:t> you to continue or increase your involvement</a:t>
            </a:r>
          </a:p>
          <a:p>
            <a:endParaRPr lang="en-US" baseline="0" dirty="0"/>
          </a:p>
          <a:p>
            <a:r>
              <a:rPr lang="en-US" baseline="0" dirty="0"/>
              <a:t>Small Business Symposium </a:t>
            </a:r>
            <a:r>
              <a:rPr lang="mr-IN" baseline="0" dirty="0"/>
              <a:t>–</a:t>
            </a:r>
            <a:r>
              <a:rPr lang="en-US" baseline="0" dirty="0"/>
              <a:t> Lynnette White-Colin was on WWL in May talking about how this is a landmark event for NOLABA to host. We’re having speakers as far away as Chicago come to speak about their small business growth strategies, so we’re looking forward to it.</a:t>
            </a:r>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t>11</a:t>
            </a:fld>
            <a:endParaRPr lang="en-US" dirty="0"/>
          </a:p>
        </p:txBody>
      </p:sp>
    </p:spTree>
    <p:extLst>
      <p:ext uri="{BB962C8B-B14F-4D97-AF65-F5344CB8AC3E}">
        <p14:creationId xmlns:p14="http://schemas.microsoft.com/office/powerpoint/2010/main" val="52697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aboard 3 newest full-time</a:t>
            </a:r>
            <a:r>
              <a:rPr lang="en-US" baseline="0" dirty="0"/>
              <a:t> employees:</a:t>
            </a:r>
          </a:p>
          <a:p>
            <a:endParaRPr lang="en-US" dirty="0"/>
          </a:p>
          <a:p>
            <a:r>
              <a:rPr lang="en-US" dirty="0"/>
              <a:t>Stephanie Bell, Director of Investor Relations;</a:t>
            </a:r>
            <a:r>
              <a:rPr lang="en-US" baseline="0" dirty="0"/>
              <a:t> </a:t>
            </a:r>
          </a:p>
          <a:p>
            <a:r>
              <a:rPr lang="en-US" baseline="0" dirty="0"/>
              <a:t>Shantell Brown, Small Business Ecosystem Development Coordinator;</a:t>
            </a:r>
          </a:p>
          <a:p>
            <a:r>
              <a:rPr lang="en-US" baseline="0" dirty="0"/>
              <a:t>Rachel Whittaker, Marketing Communications Manager</a:t>
            </a:r>
            <a:endParaRPr lang="en-US" dirty="0"/>
          </a:p>
        </p:txBody>
      </p:sp>
      <p:sp>
        <p:nvSpPr>
          <p:cNvPr id="4" name="Slide Number Placeholder 3"/>
          <p:cNvSpPr>
            <a:spLocks noGrp="1"/>
          </p:cNvSpPr>
          <p:nvPr>
            <p:ph type="sldNum" sz="quarter" idx="10"/>
          </p:nvPr>
        </p:nvSpPr>
        <p:spPr/>
        <p:txBody>
          <a:bodyPr/>
          <a:lstStyle/>
          <a:p>
            <a:fld id="{C2D5F830-66FD-43CB-8601-3AB13BC99B59}" type="slidenum">
              <a:rPr lang="en-US" smtClean="0"/>
              <a:t>12</a:t>
            </a:fld>
            <a:endParaRPr lang="en-US" dirty="0"/>
          </a:p>
        </p:txBody>
      </p:sp>
    </p:spTree>
    <p:extLst>
      <p:ext uri="{BB962C8B-B14F-4D97-AF65-F5344CB8AC3E}">
        <p14:creationId xmlns:p14="http://schemas.microsoft.com/office/powerpoint/2010/main" val="204132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8"/>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9132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73731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74845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54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3032679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1752085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312809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166097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192012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349621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425814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55807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338033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410103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D6D5B0-A1DC-2249-A1BB-C980C3B0ACFC}" type="datetimeFigureOut">
              <a:rPr lang="en-US" smtClean="0"/>
              <a:t>6/30/2017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A3CB3841-5694-604D-83B0-228EEE0C90FC}" type="slidenum">
              <a:rPr lang="en-US" smtClean="0"/>
              <a:t>‹#›</a:t>
            </a:fld>
            <a:endParaRPr lang="en-US" dirty="0"/>
          </a:p>
        </p:txBody>
      </p:sp>
    </p:spTree>
    <p:extLst>
      <p:ext uri="{BB962C8B-B14F-4D97-AF65-F5344CB8AC3E}">
        <p14:creationId xmlns:p14="http://schemas.microsoft.com/office/powerpoint/2010/main" val="56144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136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600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8"/>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881979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489775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827734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847682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95647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197488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35913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528546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38482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5229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30331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188784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8"/>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87583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489007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97112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34664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433565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64623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747289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79025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437857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727885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333072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870434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8"/>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90518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869276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97214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380967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345349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005666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800174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35053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317756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778907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60837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276898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8"/>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843844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423202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9861818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934640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252093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529258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239055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12988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898270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450398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3668528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626498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57881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3673845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7946"/>
            <a:ext cx="10363200" cy="1470025"/>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02157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1143000"/>
          </a:xfrm>
        </p:spPr>
        <p:txBody>
          <a:bodyPr>
            <a:normAutofit/>
          </a:bodyPr>
          <a:lstStyle>
            <a:lvl1pPr algn="l">
              <a:defRPr sz="3200">
                <a:solidFill>
                  <a:srgbClr val="FFFFFF"/>
                </a:solidFill>
                <a:latin typeface="KlavikaLight-Plain"/>
                <a:cs typeface="KlavikaLight-Plai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434456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525416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806517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4"/>
            <a:ext cx="53863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4"/>
            <a:ext cx="538956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4812967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890799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989676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70" y="27305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539015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434521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17025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8612825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8737600" y="6456625"/>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3268298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69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C521B-954D-B24A-9165-CC71E79928D0}"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8737600" y="6456622"/>
            <a:ext cx="2844800" cy="365125"/>
          </a:xfrm>
        </p:spPr>
        <p:txBody>
          <a:bodyPr/>
          <a:lstStyle>
            <a:lvl1pPr>
              <a:defRPr>
                <a:solidFill>
                  <a:srgbClr val="FFFFFF"/>
                </a:solidFill>
              </a:defRPr>
            </a:lvl1pPr>
          </a:lstStyle>
          <a:p>
            <a:fld id="{3AA4DB8D-9F79-BD47-A877-B9466EE30DCA}" type="slidenum">
              <a:rPr lang="en-US" smtClean="0"/>
              <a:pPr/>
              <a:t>‹#›</a:t>
            </a:fld>
            <a:endParaRPr lang="en-US" dirty="0"/>
          </a:p>
        </p:txBody>
      </p:sp>
    </p:spTree>
    <p:extLst>
      <p:ext uri="{BB962C8B-B14F-4D97-AF65-F5344CB8AC3E}">
        <p14:creationId xmlns:p14="http://schemas.microsoft.com/office/powerpoint/2010/main" val="20861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t>6/30/2017</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t>‹#›</a:t>
            </a:fld>
            <a:endParaRPr lang="en-US" dirty="0"/>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footer.jp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6491107"/>
            <a:ext cx="12192000" cy="375181"/>
          </a:xfrm>
          <a:prstGeom prst="rect">
            <a:avLst/>
          </a:prstGeom>
        </p:spPr>
      </p:pic>
      <p:pic>
        <p:nvPicPr>
          <p:cNvPr id="9" name="Picture 8" descr="header.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0623176" cy="1310192"/>
          </a:xfrm>
          <a:prstGeom prst="rect">
            <a:avLst/>
          </a:prstGeom>
        </p:spPr>
      </p:pic>
      <p:sp>
        <p:nvSpPr>
          <p:cNvPr id="11" name="Slide Number Placeholder 5"/>
          <p:cNvSpPr txBox="1">
            <a:spLocks/>
          </p:cNvSpPr>
          <p:nvPr userDrawn="1"/>
        </p:nvSpPr>
        <p:spPr>
          <a:xfrm>
            <a:off x="8737600" y="6506758"/>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137590484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9225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slide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
            <a:ext cx="12192000" cy="6931153"/>
          </a:xfrm>
          <a:prstGeom prst="rect">
            <a:avLst/>
          </a:prstGeom>
        </p:spPr>
      </p:pic>
    </p:spTree>
    <p:extLst>
      <p:ext uri="{BB962C8B-B14F-4D97-AF65-F5344CB8AC3E}">
        <p14:creationId xmlns:p14="http://schemas.microsoft.com/office/powerpoint/2010/main" val="990229079"/>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footer.jp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6491107"/>
            <a:ext cx="12192000" cy="375181"/>
          </a:xfrm>
          <a:prstGeom prst="rect">
            <a:avLst/>
          </a:prstGeom>
        </p:spPr>
      </p:pic>
      <p:pic>
        <p:nvPicPr>
          <p:cNvPr id="9" name="Picture 8" descr="header.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0623176" cy="1310192"/>
          </a:xfrm>
          <a:prstGeom prst="rect">
            <a:avLst/>
          </a:prstGeom>
        </p:spPr>
      </p:pic>
      <p:sp>
        <p:nvSpPr>
          <p:cNvPr id="11" name="Slide Number Placeholder 5"/>
          <p:cNvSpPr txBox="1">
            <a:spLocks/>
          </p:cNvSpPr>
          <p:nvPr userDrawn="1"/>
        </p:nvSpPr>
        <p:spPr>
          <a:xfrm>
            <a:off x="8737600" y="6506758"/>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37821377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footer.jp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6491107"/>
            <a:ext cx="12192000" cy="375181"/>
          </a:xfrm>
          <a:prstGeom prst="rect">
            <a:avLst/>
          </a:prstGeom>
        </p:spPr>
      </p:pic>
      <p:pic>
        <p:nvPicPr>
          <p:cNvPr id="9" name="Picture 8" descr="header.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10623176" cy="1310192"/>
          </a:xfrm>
          <a:prstGeom prst="rect">
            <a:avLst/>
          </a:prstGeom>
        </p:spPr>
      </p:pic>
      <p:sp>
        <p:nvSpPr>
          <p:cNvPr id="11" name="Slide Number Placeholder 5"/>
          <p:cNvSpPr txBox="1">
            <a:spLocks/>
          </p:cNvSpPr>
          <p:nvPr userDrawn="1"/>
        </p:nvSpPr>
        <p:spPr>
          <a:xfrm>
            <a:off x="8737600" y="6506758"/>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21289836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footer.jpg"/>
          <p:cNvPicPr>
            <a:picLocks noChangeAspect="1"/>
          </p:cNvPicPr>
          <p:nvPr userDrawn="1"/>
        </p:nvPicPr>
        <p:blipFill rotWithShape="1">
          <a:blip r:embed="rId13">
            <a:extLst>
              <a:ext uri="{28A0092B-C50C-407E-A947-70E740481C1C}">
                <a14:useLocalDpi xmlns:a14="http://schemas.microsoft.com/office/drawing/2010/main" val="0"/>
              </a:ext>
            </a:extLst>
          </a:blip>
          <a:srcRect t="29187"/>
          <a:stretch/>
        </p:blipFill>
        <p:spPr>
          <a:xfrm>
            <a:off x="0" y="6491107"/>
            <a:ext cx="12192000" cy="375181"/>
          </a:xfrm>
          <a:prstGeom prst="rect">
            <a:avLst/>
          </a:prstGeom>
        </p:spPr>
      </p:pic>
      <p:pic>
        <p:nvPicPr>
          <p:cNvPr id="9" name="Picture 8" descr="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23176" cy="1310192"/>
          </a:xfrm>
          <a:prstGeom prst="rect">
            <a:avLst/>
          </a:prstGeom>
        </p:spPr>
      </p:pic>
      <p:sp>
        <p:nvSpPr>
          <p:cNvPr id="11" name="Slide Number Placeholder 5"/>
          <p:cNvSpPr txBox="1">
            <a:spLocks/>
          </p:cNvSpPr>
          <p:nvPr userDrawn="1"/>
        </p:nvSpPr>
        <p:spPr>
          <a:xfrm>
            <a:off x="8737600" y="6506758"/>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19708045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footer.jp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0" y="6491107"/>
            <a:ext cx="12192000" cy="375181"/>
          </a:xfrm>
          <a:prstGeom prst="rect">
            <a:avLst/>
          </a:prstGeom>
        </p:spPr>
      </p:pic>
      <p:pic>
        <p:nvPicPr>
          <p:cNvPr id="9" name="Picture 8" descr="header.png"/>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0623176" cy="1310192"/>
          </a:xfrm>
          <a:prstGeom prst="rect">
            <a:avLst/>
          </a:prstGeom>
        </p:spPr>
      </p:pic>
      <p:sp>
        <p:nvSpPr>
          <p:cNvPr id="11" name="Slide Number Placeholder 5"/>
          <p:cNvSpPr txBox="1">
            <a:spLocks/>
          </p:cNvSpPr>
          <p:nvPr userDrawn="1"/>
        </p:nvSpPr>
        <p:spPr>
          <a:xfrm>
            <a:off x="8737600" y="6506758"/>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12120920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521B-954D-B24A-9165-CC71E79928D0}" type="datetimeFigureOut">
              <a:rPr lang="en-US" smtClean="0">
                <a:solidFill>
                  <a:prstClr val="black">
                    <a:tint val="75000"/>
                  </a:prstClr>
                </a:solidFill>
              </a:rPr>
              <a:pPr/>
              <a:t>6/30/2017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DB8D-9F79-BD47-A877-B9466EE30DC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 y="0"/>
            <a:ext cx="12192000" cy="6858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footer.jpg"/>
          <p:cNvPicPr>
            <a:picLocks noChangeAspect="1"/>
          </p:cNvPicPr>
          <p:nvPr userDrawn="1"/>
        </p:nvPicPr>
        <p:blipFill rotWithShape="1">
          <a:blip r:embed="rId14">
            <a:extLst>
              <a:ext uri="{28A0092B-C50C-407E-A947-70E740481C1C}">
                <a14:useLocalDpi xmlns:a14="http://schemas.microsoft.com/office/drawing/2010/main" val="0"/>
              </a:ext>
            </a:extLst>
          </a:blip>
          <a:srcRect t="29187"/>
          <a:stretch/>
        </p:blipFill>
        <p:spPr>
          <a:xfrm>
            <a:off x="0" y="6491111"/>
            <a:ext cx="12192000" cy="375181"/>
          </a:xfrm>
          <a:prstGeom prst="rect">
            <a:avLst/>
          </a:prstGeom>
        </p:spPr>
      </p:pic>
      <p:pic>
        <p:nvPicPr>
          <p:cNvPr id="9" name="Picture 8" descr="header.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10623176" cy="1310192"/>
          </a:xfrm>
          <a:prstGeom prst="rect">
            <a:avLst/>
          </a:prstGeom>
        </p:spPr>
      </p:pic>
      <p:sp>
        <p:nvSpPr>
          <p:cNvPr id="11" name="Slide Number Placeholder 5"/>
          <p:cNvSpPr txBox="1">
            <a:spLocks/>
          </p:cNvSpPr>
          <p:nvPr userDrawn="1"/>
        </p:nvSpPr>
        <p:spPr>
          <a:xfrm>
            <a:off x="8737600" y="6506761"/>
            <a:ext cx="28448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A4DB8D-9F79-BD47-A877-B9466EE30DCA}" type="slidenum">
              <a:rPr lang="en-US" sz="1200" smtClean="0"/>
              <a:pPr algn="r"/>
              <a:t>‹#›</a:t>
            </a:fld>
            <a:endParaRPr lang="en-US" sz="1200" dirty="0"/>
          </a:p>
        </p:txBody>
      </p:sp>
    </p:spTree>
    <p:extLst>
      <p:ext uri="{BB962C8B-B14F-4D97-AF65-F5344CB8AC3E}">
        <p14:creationId xmlns:p14="http://schemas.microsoft.com/office/powerpoint/2010/main" val="14567563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mailto:qmesser@nolaba.org"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mailto:sb@nolaba.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idx="4294967295"/>
          </p:nvPr>
        </p:nvSpPr>
        <p:spPr>
          <a:xfrm>
            <a:off x="605425" y="2754748"/>
            <a:ext cx="8475821" cy="1593134"/>
          </a:xfrm>
          <a:prstGeom prst="rect">
            <a:avLst/>
          </a:prstGeom>
        </p:spPr>
        <p:txBody>
          <a:bodyPr>
            <a:noAutofit/>
          </a:bodyPr>
          <a:lstStyle/>
          <a:p>
            <a:pPr algn="r"/>
            <a:r>
              <a:rPr lang="en-US" sz="4000" dirty="0">
                <a:solidFill>
                  <a:schemeClr val="accent3">
                    <a:lumMod val="50000"/>
                  </a:schemeClr>
                </a:solidFill>
                <a:latin typeface="KlavikaLight-Plain"/>
                <a:cs typeface="KlavikaLight-Plain"/>
              </a:rPr>
              <a:t>WHY WE EXIST: </a:t>
            </a:r>
            <a:br>
              <a:rPr lang="en-US" sz="4000" dirty="0">
                <a:solidFill>
                  <a:schemeClr val="accent3">
                    <a:lumMod val="50000"/>
                  </a:schemeClr>
                </a:solidFill>
                <a:latin typeface="KlavikaLight-Plain"/>
                <a:cs typeface="KlavikaLight-Plain"/>
              </a:rPr>
            </a:br>
            <a:r>
              <a:rPr lang="en-US" sz="3200" dirty="0">
                <a:solidFill>
                  <a:schemeClr val="accent3">
                    <a:lumMod val="50000"/>
                  </a:schemeClr>
                </a:solidFill>
                <a:latin typeface="KlavikaLight-Plain"/>
                <a:cs typeface="KlavikaLight-Plain"/>
              </a:rPr>
              <a:t>CREATING MORE ECONOMIC SECURITY FOR MORE NEW ORLEANIANS</a:t>
            </a:r>
          </a:p>
        </p:txBody>
      </p:sp>
      <p:sp>
        <p:nvSpPr>
          <p:cNvPr id="10" name="TextBox 9"/>
          <p:cNvSpPr txBox="1"/>
          <p:nvPr/>
        </p:nvSpPr>
        <p:spPr>
          <a:xfrm>
            <a:off x="857251" y="5492443"/>
            <a:ext cx="7520576" cy="646331"/>
          </a:xfrm>
          <a:prstGeom prst="rect">
            <a:avLst/>
          </a:prstGeom>
          <a:noFill/>
        </p:spPr>
        <p:txBody>
          <a:bodyPr wrap="square" rtlCol="0">
            <a:spAutoFit/>
          </a:bodyPr>
          <a:lstStyle/>
          <a:p>
            <a:pPr algn="r"/>
            <a:r>
              <a:rPr lang="en-US" dirty="0">
                <a:solidFill>
                  <a:prstClr val="black"/>
                </a:solidFill>
                <a:latin typeface="Klavika Basic Regular" pitchFamily="34" charset="0"/>
              </a:rPr>
              <a:t>Investor Luncheon Presentation</a:t>
            </a:r>
          </a:p>
          <a:p>
            <a:pPr algn="r"/>
            <a:r>
              <a:rPr lang="en-US" dirty="0">
                <a:solidFill>
                  <a:prstClr val="black"/>
                </a:solidFill>
                <a:latin typeface="Klavika Basic Regular" pitchFamily="34" charset="0"/>
              </a:rPr>
              <a:t>June 22, 2017</a:t>
            </a:r>
          </a:p>
        </p:txBody>
      </p:sp>
    </p:spTree>
    <p:extLst>
      <p:ext uri="{BB962C8B-B14F-4D97-AF65-F5344CB8AC3E}">
        <p14:creationId xmlns:p14="http://schemas.microsoft.com/office/powerpoint/2010/main" val="334551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4774" y="1400290"/>
            <a:ext cx="11972925" cy="727930"/>
          </a:xfrm>
          <a:prstGeom prst="rect">
            <a:avLst/>
          </a:prstGeom>
          <a:solidFill>
            <a:srgbClr val="4F62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cs typeface="Times New Roman" panose="02020603050405020304" pitchFamily="18" charset="0"/>
              </a:rPr>
              <a:t> Plan for 2017 Impact:</a:t>
            </a:r>
          </a:p>
          <a:p>
            <a:pPr algn="ctr"/>
            <a:r>
              <a:rPr lang="en-US" sz="2400" dirty="0">
                <a:solidFill>
                  <a:prstClr val="white"/>
                </a:solidFill>
                <a:cs typeface="Times New Roman" panose="02020603050405020304" pitchFamily="18" charset="0"/>
              </a:rPr>
              <a:t>Collaborate with Business Ecosystem Partners</a:t>
            </a:r>
          </a:p>
        </p:txBody>
      </p:sp>
      <p:sp>
        <p:nvSpPr>
          <p:cNvPr id="14" name="TextBox 13"/>
          <p:cNvSpPr txBox="1"/>
          <p:nvPr/>
        </p:nvSpPr>
        <p:spPr>
          <a:xfrm>
            <a:off x="104774" y="2171043"/>
            <a:ext cx="11906250" cy="3939540"/>
          </a:xfrm>
          <a:prstGeom prst="rect">
            <a:avLst/>
          </a:prstGeom>
          <a:noFill/>
        </p:spPr>
        <p:txBody>
          <a:bodyPr wrap="square" rtlCol="0">
            <a:spAutoFit/>
          </a:bodyPr>
          <a:lstStyle/>
          <a:p>
            <a:pPr marL="285750" indent="-285750">
              <a:spcAft>
                <a:spcPts val="1800"/>
              </a:spcAft>
              <a:buFont typeface="Wingdings" panose="05000000000000000000" pitchFamily="2" charset="2"/>
              <a:buChar char="q"/>
            </a:pPr>
            <a:r>
              <a:rPr lang="en-US" sz="1600" dirty="0">
                <a:solidFill>
                  <a:prstClr val="black"/>
                </a:solidFill>
              </a:rPr>
              <a:t>Provided assistance to City of New Orleans Department of  Economic Development immediately after the recent tornado (locating critical supplies; collective strategizing, etc.) </a:t>
            </a:r>
          </a:p>
          <a:p>
            <a:pPr marL="742950" lvl="1" indent="-285750">
              <a:spcAft>
                <a:spcPts val="1800"/>
              </a:spcAft>
              <a:buFont typeface="Wingdings" panose="05000000000000000000" pitchFamily="2" charset="2"/>
              <a:buChar char="q"/>
            </a:pPr>
            <a:r>
              <a:rPr lang="en-US" sz="1600" dirty="0">
                <a:solidFill>
                  <a:prstClr val="black"/>
                </a:solidFill>
              </a:rPr>
              <a:t>Contacting business owners in the footprint of the disaster, </a:t>
            </a:r>
          </a:p>
          <a:p>
            <a:pPr marL="742950" lvl="1" indent="-285750">
              <a:spcAft>
                <a:spcPts val="1800"/>
              </a:spcAft>
              <a:buFont typeface="Wingdings" panose="05000000000000000000" pitchFamily="2" charset="2"/>
              <a:buChar char="q"/>
            </a:pPr>
            <a:r>
              <a:rPr lang="en-US" sz="1600" dirty="0">
                <a:solidFill>
                  <a:prstClr val="black"/>
                </a:solidFill>
              </a:rPr>
              <a:t>ascertaining their status, extent of damage and immediate needs and apprising them of available assistance, i.e. FEMA and SBA. </a:t>
            </a:r>
          </a:p>
          <a:p>
            <a:pPr marL="742950" lvl="1" indent="-285750">
              <a:spcAft>
                <a:spcPts val="1800"/>
              </a:spcAft>
              <a:buFont typeface="Wingdings" panose="05000000000000000000" pitchFamily="2" charset="2"/>
              <a:buChar char="q"/>
            </a:pPr>
            <a:r>
              <a:rPr lang="en-US" sz="1600" dirty="0">
                <a:solidFill>
                  <a:prstClr val="black"/>
                </a:solidFill>
              </a:rPr>
              <a:t>Currently compiling a listing of businesses effected for further assistance and follow-up. </a:t>
            </a:r>
          </a:p>
          <a:p>
            <a:pPr marL="285750" indent="-285750">
              <a:spcAft>
                <a:spcPts val="1800"/>
              </a:spcAft>
              <a:buFont typeface="Wingdings" panose="05000000000000000000" pitchFamily="2" charset="2"/>
              <a:buChar char="q"/>
            </a:pPr>
            <a:r>
              <a:rPr lang="en-US" sz="1600" dirty="0">
                <a:solidFill>
                  <a:prstClr val="black"/>
                </a:solidFill>
              </a:rPr>
              <a:t>Develop for dissemination to small business owners, an inclusive listing of available business resources.  Listing will also be posted on NOLABA’s website. Also connecting small business owners to the most effective business resources based on their level of need.</a:t>
            </a:r>
          </a:p>
          <a:p>
            <a:pPr marL="285750" indent="-285750">
              <a:spcAft>
                <a:spcPts val="1800"/>
              </a:spcAft>
              <a:buFont typeface="Wingdings" panose="05000000000000000000" pitchFamily="2" charset="2"/>
              <a:buChar char="q"/>
            </a:pPr>
            <a:r>
              <a:rPr lang="en-US" sz="1600" dirty="0">
                <a:solidFill>
                  <a:prstClr val="black"/>
                </a:solidFill>
              </a:rPr>
              <a:t>Convene a monthly Roundtable of Business Technical Assistance Providers, Financial, Public and other Partners to collectively identify strategies leading to solutions to issues that prevent small businesses from growing, accessing capital and creating jobs.</a:t>
            </a:r>
          </a:p>
          <a:p>
            <a:pPr marL="285750" indent="-285750">
              <a:spcAft>
                <a:spcPts val="1800"/>
              </a:spcAft>
              <a:buFont typeface="Wingdings" panose="05000000000000000000" pitchFamily="2" charset="2"/>
              <a:buChar char="q"/>
            </a:pPr>
            <a:r>
              <a:rPr lang="en-US" sz="1600" dirty="0">
                <a:solidFill>
                  <a:prstClr val="black"/>
                </a:solidFill>
              </a:rPr>
              <a:t>Participate on the commercial corridor revitalization strategy committee. </a:t>
            </a:r>
          </a:p>
        </p:txBody>
      </p:sp>
      <p:sp>
        <p:nvSpPr>
          <p:cNvPr id="13" name="Title 1"/>
          <p:cNvSpPr txBox="1">
            <a:spLocks/>
          </p:cNvSpPr>
          <p:nvPr/>
        </p:nvSpPr>
        <p:spPr>
          <a:xfrm>
            <a:off x="0" y="180975"/>
            <a:ext cx="8390681" cy="703037"/>
          </a:xfrm>
          <a:prstGeom prst="rect">
            <a:avLst/>
          </a:prstGeom>
        </p:spPr>
        <p:txBody>
          <a:bodyPr vert="horz" lIns="274320" tIns="27861" rIns="55721" bIns="27861" rtlCol="0" anchor="ctr">
            <a:noAutofit/>
          </a:bodyPr>
          <a:lstStyle>
            <a:lvl1pPr algn="l" defTabSz="457200" rtl="0" eaLnBrk="1" latinLnBrk="0" hangingPunct="1">
              <a:spcBef>
                <a:spcPct val="0"/>
              </a:spcBef>
              <a:buNone/>
              <a:defRPr sz="3200" kern="1200">
                <a:solidFill>
                  <a:srgbClr val="FFFFFF"/>
                </a:solidFill>
                <a:latin typeface="KlavikaLight-Plain"/>
                <a:ea typeface="+mj-ea"/>
                <a:cs typeface="KlavikaLight-Plain"/>
              </a:defRPr>
            </a:lvl1pPr>
          </a:lstStyle>
          <a:p>
            <a:r>
              <a:rPr lang="en-US" sz="2400" dirty="0">
                <a:latin typeface="Klavika Light" panose="02000506040000020004" pitchFamily="50" charset="0"/>
              </a:rPr>
              <a:t>Small Business 2017 Impact Plan: </a:t>
            </a:r>
            <a:br>
              <a:rPr lang="en-US" sz="2400" dirty="0">
                <a:latin typeface="Klavika Light" panose="02000506040000020004" pitchFamily="50" charset="0"/>
              </a:rPr>
            </a:br>
            <a:r>
              <a:rPr lang="en-US" sz="2400" dirty="0">
                <a:latin typeface="Klavika Light" panose="02000506040000020004" pitchFamily="50" charset="0"/>
              </a:rPr>
              <a:t>Dedicated Senior Staffperson Focused Solely on Small Business</a:t>
            </a:r>
          </a:p>
        </p:txBody>
      </p:sp>
    </p:spTree>
    <p:extLst>
      <p:ext uri="{BB962C8B-B14F-4D97-AF65-F5344CB8AC3E}">
        <p14:creationId xmlns:p14="http://schemas.microsoft.com/office/powerpoint/2010/main" val="231713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972800" cy="1143000"/>
          </a:xfrm>
        </p:spPr>
        <p:txBody>
          <a:bodyPr>
            <a:normAutofit/>
          </a:bodyPr>
          <a:lstStyle/>
          <a:p>
            <a:r>
              <a:rPr lang="en-US" dirty="0">
                <a:latin typeface="Franklin Gothic Book" panose="020B0503020102020204" pitchFamily="34" charset="0"/>
              </a:rPr>
              <a:t>OPPORTUNITIES FOR ADDITIONAL </a:t>
            </a:r>
            <a:br>
              <a:rPr lang="en-US" dirty="0">
                <a:latin typeface="Franklin Gothic Book" panose="020B0503020102020204" pitchFamily="34" charset="0"/>
              </a:rPr>
            </a:br>
            <a:r>
              <a:rPr lang="en-US" dirty="0">
                <a:latin typeface="Franklin Gothic Book" panose="020B0503020102020204" pitchFamily="34" charset="0"/>
              </a:rPr>
              <a:t>ENGAGEMENT WITH NOLABA</a:t>
            </a:r>
          </a:p>
        </p:txBody>
      </p:sp>
      <p:sp>
        <p:nvSpPr>
          <p:cNvPr id="3" name="Content Placeholder 2"/>
          <p:cNvSpPr>
            <a:spLocks noGrp="1"/>
          </p:cNvSpPr>
          <p:nvPr>
            <p:ph idx="1"/>
          </p:nvPr>
        </p:nvSpPr>
        <p:spPr>
          <a:xfrm>
            <a:off x="609599" y="1658815"/>
            <a:ext cx="5838701" cy="3998057"/>
          </a:xfrm>
        </p:spPr>
        <p:txBody>
          <a:bodyPr>
            <a:normAutofit fontScale="85000" lnSpcReduction="10000"/>
          </a:bodyPr>
          <a:lstStyle/>
          <a:p>
            <a:pPr marL="0" indent="0">
              <a:buNone/>
            </a:pPr>
            <a:r>
              <a:rPr lang="en-US" sz="3800" dirty="0"/>
              <a:t>New &amp; Ongoing Initiatives</a:t>
            </a:r>
          </a:p>
          <a:p>
            <a:pPr marL="0" indent="0">
              <a:buNone/>
            </a:pPr>
            <a:endParaRPr lang="en-US" dirty="0"/>
          </a:p>
          <a:p>
            <a:r>
              <a:rPr lang="en-US" dirty="0"/>
              <a:t>#WhyNOLA Campaign</a:t>
            </a:r>
          </a:p>
          <a:p>
            <a:pPr marL="0" indent="0">
              <a:buNone/>
            </a:pPr>
            <a:endParaRPr lang="en-US" dirty="0"/>
          </a:p>
          <a:p>
            <a:r>
              <a:rPr lang="en-US" dirty="0"/>
              <a:t>BIO Health Innovation Challenge – in partnership with MedStartr – kickoff event July 6</a:t>
            </a:r>
          </a:p>
          <a:p>
            <a:pPr marL="0" indent="0">
              <a:buNone/>
            </a:pPr>
            <a:endParaRPr lang="en-US" dirty="0"/>
          </a:p>
          <a:p>
            <a:r>
              <a:rPr lang="en-US" dirty="0"/>
              <a:t>Retail Real Estate Breakfasts monthly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676" y="1571124"/>
            <a:ext cx="4067907" cy="4085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61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0"/>
            <a:ext cx="10972800" cy="1143000"/>
          </a:xfrm>
        </p:spPr>
        <p:txBody>
          <a:bodyPr>
            <a:normAutofit/>
          </a:bodyPr>
          <a:lstStyle/>
          <a:p>
            <a:pPr algn="l"/>
            <a:r>
              <a:rPr lang="en-US" sz="3200" dirty="0">
                <a:solidFill>
                  <a:schemeClr val="bg1"/>
                </a:solidFill>
                <a:latin typeface="Franklin Gothic Book" panose="020B0503020102020204" pitchFamily="34" charset="0"/>
              </a:rPr>
              <a:t>NOLABA STAFF</a:t>
            </a:r>
            <a:endParaRPr lang="en-US" sz="3200" dirty="0">
              <a:latin typeface="Franklin Gothic Book" panose="020B0503020102020204" pitchFamily="34" charset="0"/>
            </a:endParaRPr>
          </a:p>
        </p:txBody>
      </p:sp>
      <p:sp>
        <p:nvSpPr>
          <p:cNvPr id="5" name="Content Placeholder 2"/>
          <p:cNvSpPr>
            <a:spLocks noGrp="1"/>
          </p:cNvSpPr>
          <p:nvPr>
            <p:ph sz="half" idx="1"/>
          </p:nvPr>
        </p:nvSpPr>
        <p:spPr>
          <a:xfrm>
            <a:off x="432620" y="1437968"/>
            <a:ext cx="5410200" cy="4525963"/>
          </a:xfrm>
        </p:spPr>
        <p:txBody>
          <a:bodyPr>
            <a:normAutofit fontScale="25000" lnSpcReduction="20000"/>
          </a:bodyPr>
          <a:lstStyle/>
          <a:p>
            <a:pPr marL="0" indent="0">
              <a:spcAft>
                <a:spcPts val="600"/>
              </a:spcAft>
              <a:buNone/>
            </a:pPr>
            <a:r>
              <a:rPr lang="en-US" sz="5600" b="1" dirty="0"/>
              <a:t>LEADERSHIP</a:t>
            </a:r>
          </a:p>
          <a:p>
            <a:pPr marL="0" indent="0">
              <a:lnSpc>
                <a:spcPct val="120000"/>
              </a:lnSpc>
              <a:spcAft>
                <a:spcPts val="600"/>
              </a:spcAft>
              <a:buNone/>
            </a:pPr>
            <a:r>
              <a:rPr lang="en-US" sz="4800" b="1" dirty="0"/>
              <a:t>Quentin L. Messer, Jr.</a:t>
            </a:r>
          </a:p>
          <a:p>
            <a:pPr marL="0" indent="0">
              <a:lnSpc>
                <a:spcPct val="120000"/>
              </a:lnSpc>
              <a:spcAft>
                <a:spcPts val="600"/>
              </a:spcAft>
              <a:buNone/>
            </a:pPr>
            <a:r>
              <a:rPr lang="en-US" sz="4800" dirty="0"/>
              <a:t>President &amp; CEO</a:t>
            </a:r>
          </a:p>
          <a:p>
            <a:pPr marL="0" indent="0">
              <a:spcAft>
                <a:spcPts val="600"/>
              </a:spcAft>
              <a:buNone/>
            </a:pPr>
            <a:endParaRPr lang="en-US" sz="5600" b="1" dirty="0"/>
          </a:p>
          <a:p>
            <a:pPr marL="0" indent="0">
              <a:spcAft>
                <a:spcPts val="600"/>
              </a:spcAft>
              <a:buNone/>
            </a:pPr>
            <a:r>
              <a:rPr lang="en-US" sz="5600" b="1" dirty="0"/>
              <a:t>BUSINESS DEVELOPMENT </a:t>
            </a:r>
            <a:r>
              <a:rPr lang="en-US" sz="4800" b="1" dirty="0"/>
              <a:t>	</a:t>
            </a:r>
            <a:r>
              <a:rPr lang="en-US" sz="4800" i="1" dirty="0"/>
              <a:t>		</a:t>
            </a:r>
            <a:endParaRPr lang="en-US" sz="4800" dirty="0"/>
          </a:p>
          <a:p>
            <a:pPr marL="0" indent="0">
              <a:buNone/>
            </a:pPr>
            <a:r>
              <a:rPr lang="en-US" sz="4800" b="1" dirty="0"/>
              <a:t>Brenda Canada</a:t>
            </a:r>
            <a:endParaRPr lang="en-US" sz="4800" dirty="0"/>
          </a:p>
          <a:p>
            <a:pPr marL="0" indent="0">
              <a:buNone/>
            </a:pPr>
            <a:r>
              <a:rPr lang="en-US" sz="4800" dirty="0"/>
              <a:t>Vice President, Retail Attraction, Development &amp; Strategy </a:t>
            </a:r>
          </a:p>
          <a:p>
            <a:pPr marL="0" indent="0">
              <a:buNone/>
            </a:pPr>
            <a:r>
              <a:rPr lang="en-US" sz="4800" i="1" dirty="0"/>
              <a:t> </a:t>
            </a:r>
            <a:endParaRPr lang="en-US" sz="4800" dirty="0"/>
          </a:p>
          <a:p>
            <a:pPr marL="0" indent="0">
              <a:buNone/>
            </a:pPr>
            <a:r>
              <a:rPr lang="en-US" sz="4800" b="1" dirty="0"/>
              <a:t>Louis David</a:t>
            </a:r>
          </a:p>
          <a:p>
            <a:pPr marL="0" indent="0">
              <a:buNone/>
            </a:pPr>
            <a:r>
              <a:rPr lang="en-US" sz="4800" dirty="0"/>
              <a:t>Vice President, Business Development &amp; Strategy, Digital Media/Software</a:t>
            </a:r>
          </a:p>
          <a:p>
            <a:pPr marL="0" indent="0">
              <a:buNone/>
            </a:pPr>
            <a:endParaRPr lang="en-US" sz="4800" dirty="0"/>
          </a:p>
          <a:p>
            <a:pPr marL="0" indent="0">
              <a:buNone/>
            </a:pPr>
            <a:r>
              <a:rPr lang="en-US" sz="4800" b="1" dirty="0"/>
              <a:t>Amritha Appaswami</a:t>
            </a:r>
          </a:p>
          <a:p>
            <a:pPr marL="0" indent="0">
              <a:buNone/>
            </a:pPr>
            <a:r>
              <a:rPr lang="en-US" sz="4800" dirty="0"/>
              <a:t>Vice President, Business Development &amp; Strategy, BioInnovation &amp; Health Services</a:t>
            </a:r>
          </a:p>
          <a:p>
            <a:pPr marL="0" indent="0">
              <a:buNone/>
            </a:pPr>
            <a:endParaRPr lang="en-US" sz="4800" dirty="0"/>
          </a:p>
          <a:p>
            <a:pPr marL="0" indent="0">
              <a:buNone/>
            </a:pPr>
            <a:r>
              <a:rPr lang="en-US" sz="4800" b="1" dirty="0"/>
              <a:t>Lynnette White-Colin</a:t>
            </a:r>
          </a:p>
          <a:p>
            <a:pPr marL="0" indent="0">
              <a:buNone/>
            </a:pPr>
            <a:r>
              <a:rPr lang="en-US" sz="4800" dirty="0"/>
              <a:t>Director, Small Business Ecosystem Development</a:t>
            </a:r>
          </a:p>
          <a:p>
            <a:pPr marL="0" indent="0">
              <a:buNone/>
            </a:pPr>
            <a:endParaRPr lang="en-US" sz="4800" dirty="0"/>
          </a:p>
          <a:p>
            <a:pPr marL="0" indent="0">
              <a:buNone/>
            </a:pPr>
            <a:r>
              <a:rPr lang="en-US" sz="4800" b="1" dirty="0"/>
              <a:t>Shantell Brown</a:t>
            </a:r>
            <a:endParaRPr lang="en-US" sz="4800" dirty="0"/>
          </a:p>
          <a:p>
            <a:pPr marL="0" indent="0">
              <a:buNone/>
            </a:pPr>
            <a:r>
              <a:rPr lang="en-US" sz="4800" dirty="0"/>
              <a:t>Coordinator, Small Business Ecosystem Development</a:t>
            </a:r>
          </a:p>
          <a:p>
            <a:pPr marL="0" indent="0">
              <a:buNone/>
            </a:pPr>
            <a:endParaRPr lang="en-US" sz="4800" dirty="0"/>
          </a:p>
          <a:p>
            <a:pPr marL="0" indent="0">
              <a:buNone/>
            </a:pPr>
            <a:r>
              <a:rPr lang="en-US" sz="4800" b="1" dirty="0"/>
              <a:t>Katy Dupre</a:t>
            </a:r>
            <a:r>
              <a:rPr lang="en-US" sz="4800" dirty="0"/>
              <a:t>	</a:t>
            </a:r>
          </a:p>
          <a:p>
            <a:pPr marL="0" indent="0">
              <a:buNone/>
            </a:pPr>
            <a:r>
              <a:rPr lang="en-US" sz="4800" dirty="0"/>
              <a:t>Manager, Economic Competitiveness </a:t>
            </a:r>
          </a:p>
        </p:txBody>
      </p:sp>
      <p:sp>
        <p:nvSpPr>
          <p:cNvPr id="6" name="Content Placeholder 2"/>
          <p:cNvSpPr txBox="1">
            <a:spLocks/>
          </p:cNvSpPr>
          <p:nvPr/>
        </p:nvSpPr>
        <p:spPr>
          <a:xfrm>
            <a:off x="6145161" y="1398638"/>
            <a:ext cx="5410200" cy="452596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600"/>
              </a:spcAft>
              <a:buFont typeface="Arial"/>
              <a:buNone/>
            </a:pPr>
            <a:r>
              <a:rPr lang="en-US" sz="5600" b="1" cap="all" dirty="0"/>
              <a:t>Marketing &amp; Communications</a:t>
            </a:r>
          </a:p>
          <a:p>
            <a:pPr marL="0" indent="0">
              <a:spcAft>
                <a:spcPts val="600"/>
              </a:spcAft>
              <a:buFont typeface="Arial"/>
              <a:buNone/>
            </a:pPr>
            <a:r>
              <a:rPr lang="en-US" sz="4800" b="1" dirty="0"/>
              <a:t>Rachel Whittaker</a:t>
            </a:r>
          </a:p>
          <a:p>
            <a:pPr marL="0" indent="0">
              <a:spcAft>
                <a:spcPts val="600"/>
              </a:spcAft>
              <a:buFont typeface="Arial"/>
              <a:buNone/>
            </a:pPr>
            <a:r>
              <a:rPr lang="en-US" sz="4800" dirty="0"/>
              <a:t>Manager, Marketing &amp; Communications</a:t>
            </a:r>
          </a:p>
          <a:p>
            <a:pPr marL="0" indent="0">
              <a:spcAft>
                <a:spcPts val="600"/>
              </a:spcAft>
              <a:buFont typeface="Arial"/>
              <a:buNone/>
            </a:pPr>
            <a:endParaRPr lang="en-US" sz="5600" b="1" dirty="0"/>
          </a:p>
          <a:p>
            <a:pPr marL="0" indent="0">
              <a:spcAft>
                <a:spcPts val="600"/>
              </a:spcAft>
              <a:buFont typeface="Arial"/>
              <a:buNone/>
            </a:pPr>
            <a:r>
              <a:rPr lang="en-US" sz="5600" b="1" dirty="0"/>
              <a:t>PERFORMANCE &amp; SUPPORT</a:t>
            </a:r>
          </a:p>
          <a:p>
            <a:pPr marL="0" indent="0">
              <a:spcAft>
                <a:spcPts val="600"/>
              </a:spcAft>
              <a:buFont typeface="Arial"/>
              <a:buNone/>
            </a:pPr>
            <a:r>
              <a:rPr lang="en-US" sz="4800" b="1" dirty="0"/>
              <a:t>Ken Weatherup</a:t>
            </a:r>
          </a:p>
          <a:p>
            <a:pPr marL="0" indent="0">
              <a:spcAft>
                <a:spcPts val="600"/>
              </a:spcAft>
              <a:buFont typeface="Arial"/>
              <a:buNone/>
            </a:pPr>
            <a:r>
              <a:rPr lang="en-US" sz="4800" dirty="0"/>
              <a:t>Vice President, Human Capital &amp; Culture</a:t>
            </a:r>
          </a:p>
          <a:p>
            <a:pPr marL="0" indent="0">
              <a:spcAft>
                <a:spcPts val="600"/>
              </a:spcAft>
              <a:buFont typeface="Arial"/>
              <a:buNone/>
            </a:pPr>
            <a:r>
              <a:rPr lang="en-US" sz="4800" b="1" dirty="0"/>
              <a:t>Alejandra Guzman</a:t>
            </a:r>
          </a:p>
          <a:p>
            <a:pPr marL="0" indent="0">
              <a:spcAft>
                <a:spcPts val="600"/>
              </a:spcAft>
              <a:buFont typeface="Arial"/>
              <a:buNone/>
            </a:pPr>
            <a:r>
              <a:rPr lang="en-US" sz="4800" dirty="0"/>
              <a:t>Vice President, Program Development &amp; Strategy</a:t>
            </a:r>
          </a:p>
          <a:p>
            <a:pPr marL="0" indent="0">
              <a:spcAft>
                <a:spcPts val="600"/>
              </a:spcAft>
              <a:buFont typeface="Arial"/>
              <a:buNone/>
            </a:pPr>
            <a:r>
              <a:rPr lang="en-US" sz="4800" b="1" dirty="0"/>
              <a:t>Stephanie Bell</a:t>
            </a:r>
          </a:p>
          <a:p>
            <a:pPr marL="0" indent="0">
              <a:spcAft>
                <a:spcPts val="600"/>
              </a:spcAft>
              <a:buFont typeface="Arial"/>
              <a:buNone/>
            </a:pPr>
            <a:r>
              <a:rPr lang="en-US" sz="4800" dirty="0"/>
              <a:t>Director, Investor Relations</a:t>
            </a:r>
          </a:p>
          <a:p>
            <a:pPr marL="0" indent="0">
              <a:spcAft>
                <a:spcPts val="600"/>
              </a:spcAft>
              <a:buFont typeface="Arial"/>
              <a:buNone/>
            </a:pPr>
            <a:r>
              <a:rPr lang="en-US" sz="4800" b="1" dirty="0"/>
              <a:t>Lisa Hellrich</a:t>
            </a:r>
          </a:p>
          <a:p>
            <a:pPr marL="0" indent="0">
              <a:spcAft>
                <a:spcPts val="600"/>
              </a:spcAft>
              <a:buFont typeface="Arial"/>
              <a:buNone/>
            </a:pPr>
            <a:r>
              <a:rPr lang="en-US" sz="4800" dirty="0"/>
              <a:t>Special Assistant</a:t>
            </a:r>
          </a:p>
          <a:p>
            <a:pPr marL="0" indent="0">
              <a:spcAft>
                <a:spcPts val="600"/>
              </a:spcAft>
              <a:buFont typeface="Arial"/>
              <a:buNone/>
            </a:pPr>
            <a:r>
              <a:rPr lang="en-US" sz="4800" b="1" dirty="0"/>
              <a:t>Dominique Flugence</a:t>
            </a:r>
          </a:p>
          <a:p>
            <a:pPr marL="0" indent="0">
              <a:spcAft>
                <a:spcPts val="600"/>
              </a:spcAft>
              <a:buFont typeface="Arial"/>
              <a:buNone/>
            </a:pPr>
            <a:r>
              <a:rPr lang="en-US" sz="4800" dirty="0"/>
              <a:t>Finance Associate</a:t>
            </a:r>
          </a:p>
          <a:p>
            <a:pPr marL="0" indent="0">
              <a:spcAft>
                <a:spcPts val="600"/>
              </a:spcAft>
              <a:buFont typeface="Arial"/>
              <a:buNone/>
            </a:pPr>
            <a:endParaRPr lang="en-US" sz="4800" dirty="0"/>
          </a:p>
          <a:p>
            <a:pPr marL="0" indent="0">
              <a:spcAft>
                <a:spcPts val="600"/>
              </a:spcAft>
              <a:buFont typeface="Arial"/>
              <a:buNone/>
            </a:pPr>
            <a:r>
              <a:rPr lang="en-US" sz="5600" b="1" dirty="0"/>
              <a:t>504WARD</a:t>
            </a:r>
          </a:p>
          <a:p>
            <a:pPr marL="0" indent="0">
              <a:spcAft>
                <a:spcPts val="600"/>
              </a:spcAft>
              <a:buFont typeface="Arial"/>
              <a:buNone/>
            </a:pPr>
            <a:r>
              <a:rPr lang="en-US" sz="4800" b="1" dirty="0"/>
              <a:t>Mary Matthews</a:t>
            </a:r>
            <a:endParaRPr lang="en-US" sz="4800" dirty="0"/>
          </a:p>
          <a:p>
            <a:pPr marL="0" indent="0">
              <a:spcAft>
                <a:spcPts val="600"/>
              </a:spcAft>
              <a:buFont typeface="Arial"/>
              <a:buNone/>
            </a:pPr>
            <a:r>
              <a:rPr lang="en-US" sz="4800" dirty="0"/>
              <a:t>Executive Director</a:t>
            </a:r>
          </a:p>
          <a:p>
            <a:pPr marL="0" indent="0">
              <a:spcAft>
                <a:spcPts val="600"/>
              </a:spcAft>
              <a:buFont typeface="Arial"/>
              <a:buNone/>
            </a:pPr>
            <a:endParaRPr lang="en-US" sz="5600" dirty="0"/>
          </a:p>
        </p:txBody>
      </p:sp>
    </p:spTree>
    <p:extLst>
      <p:ext uri="{BB962C8B-B14F-4D97-AF65-F5344CB8AC3E}">
        <p14:creationId xmlns:p14="http://schemas.microsoft.com/office/powerpoint/2010/main" val="318790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NOLABA ON SOCIAL MEDIA:</a:t>
            </a:r>
          </a:p>
        </p:txBody>
      </p:sp>
      <p:sp>
        <p:nvSpPr>
          <p:cNvPr id="3" name="Content Placeholder 2"/>
          <p:cNvSpPr>
            <a:spLocks noGrp="1"/>
          </p:cNvSpPr>
          <p:nvPr>
            <p:ph idx="1"/>
          </p:nvPr>
        </p:nvSpPr>
        <p:spPr>
          <a:xfrm>
            <a:off x="591192" y="1969288"/>
            <a:ext cx="11600807" cy="3880807"/>
          </a:xfrm>
        </p:spPr>
        <p:txBody>
          <a:bodyPr/>
          <a:lstStyle/>
          <a:p>
            <a:pPr marL="0" indent="0">
              <a:buNone/>
            </a:pPr>
            <a:endParaRPr lang="en-US" dirty="0"/>
          </a:p>
        </p:txBody>
      </p:sp>
      <p:pic>
        <p:nvPicPr>
          <p:cNvPr id="4" name="Picture 3" descr="fb-a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631" y="2967065"/>
            <a:ext cx="903751" cy="903751"/>
          </a:xfrm>
          <a:prstGeom prst="rect">
            <a:avLst/>
          </a:prstGeom>
        </p:spPr>
      </p:pic>
      <p:sp>
        <p:nvSpPr>
          <p:cNvPr id="5" name="TextBox 4"/>
          <p:cNvSpPr txBox="1"/>
          <p:nvPr/>
        </p:nvSpPr>
        <p:spPr>
          <a:xfrm>
            <a:off x="2280363" y="3419982"/>
            <a:ext cx="3987690" cy="461665"/>
          </a:xfrm>
          <a:prstGeom prst="rect">
            <a:avLst/>
          </a:prstGeom>
          <a:noFill/>
        </p:spPr>
        <p:txBody>
          <a:bodyPr wrap="none" rtlCol="0">
            <a:spAutoFit/>
          </a:bodyPr>
          <a:lstStyle/>
          <a:p>
            <a:r>
              <a:rPr lang="en-US" sz="2400" dirty="0"/>
              <a:t>New Orleans Business Alliance</a:t>
            </a:r>
          </a:p>
        </p:txBody>
      </p:sp>
      <p:pic>
        <p:nvPicPr>
          <p:cNvPr id="6" name="Picture 5" descr="twitter-bird-square-logo-100x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40" y="4366903"/>
            <a:ext cx="900156" cy="900156"/>
          </a:xfrm>
          <a:prstGeom prst="rect">
            <a:avLst/>
          </a:prstGeom>
        </p:spPr>
      </p:pic>
      <p:sp>
        <p:nvSpPr>
          <p:cNvPr id="7" name="TextBox 6"/>
          <p:cNvSpPr txBox="1"/>
          <p:nvPr/>
        </p:nvSpPr>
        <p:spPr>
          <a:xfrm>
            <a:off x="2511285" y="4646557"/>
            <a:ext cx="2341506" cy="461665"/>
          </a:xfrm>
          <a:prstGeom prst="rect">
            <a:avLst/>
          </a:prstGeom>
          <a:noFill/>
        </p:spPr>
        <p:txBody>
          <a:bodyPr wrap="none" rtlCol="0">
            <a:spAutoFit/>
          </a:bodyPr>
          <a:lstStyle/>
          <a:p>
            <a:r>
              <a:rPr lang="en-US" sz="2400" dirty="0"/>
              <a:t>@NewOrleansBA</a:t>
            </a:r>
          </a:p>
        </p:txBody>
      </p:sp>
      <p:pic>
        <p:nvPicPr>
          <p:cNvPr id="8" name="Picture 7" descr="preview-2016_instagram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149" y="2914920"/>
            <a:ext cx="897870" cy="897870"/>
          </a:xfrm>
          <a:prstGeom prst="rect">
            <a:avLst/>
          </a:prstGeom>
        </p:spPr>
      </p:pic>
      <p:sp>
        <p:nvSpPr>
          <p:cNvPr id="9" name="TextBox 8"/>
          <p:cNvSpPr txBox="1"/>
          <p:nvPr/>
        </p:nvSpPr>
        <p:spPr>
          <a:xfrm>
            <a:off x="8038998" y="3160235"/>
            <a:ext cx="3023634" cy="461665"/>
          </a:xfrm>
          <a:prstGeom prst="rect">
            <a:avLst/>
          </a:prstGeom>
          <a:noFill/>
        </p:spPr>
        <p:txBody>
          <a:bodyPr wrap="none" rtlCol="0">
            <a:spAutoFit/>
          </a:bodyPr>
          <a:lstStyle/>
          <a:p>
            <a:r>
              <a:rPr lang="en-US" sz="2400" dirty="0"/>
              <a:t>@nolabusinessalliance</a:t>
            </a:r>
          </a:p>
        </p:txBody>
      </p:sp>
      <p:pic>
        <p:nvPicPr>
          <p:cNvPr id="10" name="Picture 9" descr="LinkedIn-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5879" y="4228078"/>
            <a:ext cx="897870" cy="897870"/>
          </a:xfrm>
          <a:prstGeom prst="rect">
            <a:avLst/>
          </a:prstGeom>
        </p:spPr>
      </p:pic>
      <p:sp>
        <p:nvSpPr>
          <p:cNvPr id="11" name="TextBox 10"/>
          <p:cNvSpPr txBox="1"/>
          <p:nvPr/>
        </p:nvSpPr>
        <p:spPr>
          <a:xfrm>
            <a:off x="8168892" y="4516684"/>
            <a:ext cx="3987690" cy="461665"/>
          </a:xfrm>
          <a:prstGeom prst="rect">
            <a:avLst/>
          </a:prstGeom>
          <a:noFill/>
        </p:spPr>
        <p:txBody>
          <a:bodyPr wrap="none" rtlCol="0">
            <a:spAutoFit/>
          </a:bodyPr>
          <a:lstStyle/>
          <a:p>
            <a:r>
              <a:rPr lang="en-US" sz="2400" dirty="0"/>
              <a:t>New Orleans Business Alliance</a:t>
            </a:r>
          </a:p>
        </p:txBody>
      </p:sp>
    </p:spTree>
    <p:extLst>
      <p:ext uri="{BB962C8B-B14F-4D97-AF65-F5344CB8AC3E}">
        <p14:creationId xmlns:p14="http://schemas.microsoft.com/office/powerpoint/2010/main" val="12297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idx="4294967295"/>
          </p:nvPr>
        </p:nvSpPr>
        <p:spPr>
          <a:xfrm>
            <a:off x="2585545" y="2833049"/>
            <a:ext cx="5741736" cy="1470025"/>
          </a:xfrm>
          <a:prstGeom prst="rect">
            <a:avLst/>
          </a:prstGeom>
        </p:spPr>
        <p:txBody>
          <a:bodyPr>
            <a:noAutofit/>
          </a:bodyPr>
          <a:lstStyle/>
          <a:p>
            <a:pPr algn="r"/>
            <a:r>
              <a:rPr lang="en-US" sz="4000" dirty="0">
                <a:solidFill>
                  <a:schemeClr val="accent3">
                    <a:lumMod val="50000"/>
                  </a:schemeClr>
                </a:solidFill>
                <a:latin typeface="KlavikaLight-Plain"/>
                <a:cs typeface="KlavikaLight-Plain"/>
              </a:rPr>
              <a:t>THANK YOU</a:t>
            </a:r>
          </a:p>
        </p:txBody>
      </p:sp>
      <p:sp>
        <p:nvSpPr>
          <p:cNvPr id="5" name="Content Placeholder 3"/>
          <p:cNvSpPr txBox="1">
            <a:spLocks/>
          </p:cNvSpPr>
          <p:nvPr/>
        </p:nvSpPr>
        <p:spPr>
          <a:xfrm>
            <a:off x="4683446" y="3569571"/>
            <a:ext cx="3598670" cy="25225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br>
              <a:rPr lang="en-US" dirty="0">
                <a:solidFill>
                  <a:prstClr val="black"/>
                </a:solidFill>
              </a:rPr>
            </a:br>
            <a:r>
              <a:rPr lang="en-US" sz="1600" dirty="0">
                <a:solidFill>
                  <a:prstClr val="black"/>
                </a:solidFill>
              </a:rPr>
              <a:t>Quentin L. Messer, Jr.</a:t>
            </a:r>
            <a:br>
              <a:rPr lang="en-US" sz="1600" dirty="0">
                <a:solidFill>
                  <a:prstClr val="black"/>
                </a:solidFill>
              </a:rPr>
            </a:br>
            <a:r>
              <a:rPr lang="en-US" sz="1600" dirty="0">
                <a:solidFill>
                  <a:prstClr val="black"/>
                </a:solidFill>
              </a:rPr>
              <a:t>President &amp; CEO</a:t>
            </a:r>
            <a:br>
              <a:rPr lang="en-US" sz="1600" dirty="0">
                <a:solidFill>
                  <a:prstClr val="black"/>
                </a:solidFill>
              </a:rPr>
            </a:br>
            <a:r>
              <a:rPr lang="en-US" sz="1600" dirty="0">
                <a:solidFill>
                  <a:prstClr val="black"/>
                </a:solidFill>
                <a:hlinkClick r:id="rId3"/>
              </a:rPr>
              <a:t>qmesser@nolaba.org</a:t>
            </a:r>
            <a:endParaRPr lang="en-US" sz="1600" dirty="0">
              <a:solidFill>
                <a:prstClr val="black"/>
              </a:solidFill>
            </a:endParaRPr>
          </a:p>
          <a:p>
            <a:pPr marL="0" indent="0" algn="r">
              <a:buNone/>
            </a:pPr>
            <a:endParaRPr lang="it-IT" sz="1600" dirty="0">
              <a:solidFill>
                <a:prstClr val="black"/>
              </a:solidFill>
            </a:endParaRPr>
          </a:p>
          <a:p>
            <a:pPr marL="0" indent="0" algn="r">
              <a:buNone/>
            </a:pPr>
            <a:r>
              <a:rPr lang="it-IT" sz="1600" dirty="0">
                <a:solidFill>
                  <a:prstClr val="black"/>
                </a:solidFill>
              </a:rPr>
              <a:t>Stephanie Bell</a:t>
            </a:r>
            <a:br>
              <a:rPr lang="it-IT" sz="1600" dirty="0">
                <a:solidFill>
                  <a:prstClr val="black"/>
                </a:solidFill>
              </a:rPr>
            </a:br>
            <a:r>
              <a:rPr lang="it-IT" sz="1600" dirty="0">
                <a:solidFill>
                  <a:prstClr val="black"/>
                </a:solidFill>
              </a:rPr>
              <a:t>Director, Investor Relations</a:t>
            </a:r>
            <a:br>
              <a:rPr lang="it-IT" sz="1600" dirty="0">
                <a:solidFill>
                  <a:prstClr val="black"/>
                </a:solidFill>
              </a:rPr>
            </a:br>
            <a:r>
              <a:rPr lang="it-IT" sz="1600" dirty="0">
                <a:solidFill>
                  <a:prstClr val="black"/>
                </a:solidFill>
                <a:hlinkClick r:id="rId4"/>
              </a:rPr>
              <a:t>sbell@nolaba.org</a:t>
            </a:r>
            <a:endParaRPr lang="it-IT" sz="1600" dirty="0">
              <a:solidFill>
                <a:prstClr val="black"/>
              </a:solidFill>
            </a:endParaRPr>
          </a:p>
          <a:p>
            <a:pPr marL="0" indent="0" algn="r">
              <a:buNone/>
            </a:pPr>
            <a:endParaRPr lang="it-IT" sz="1600" dirty="0">
              <a:solidFill>
                <a:prstClr val="black"/>
              </a:solidFill>
            </a:endParaRPr>
          </a:p>
          <a:p>
            <a:pPr marL="0" indent="0" algn="r">
              <a:buFont typeface="Arial" panose="020B0604020202020204" pitchFamily="34" charset="0"/>
              <a:buNone/>
            </a:pPr>
            <a:endParaRPr lang="en-US" sz="1600" dirty="0">
              <a:solidFill>
                <a:prstClr val="black"/>
              </a:solidFill>
            </a:endParaRPr>
          </a:p>
        </p:txBody>
      </p:sp>
    </p:spTree>
    <p:extLst>
      <p:ext uri="{BB962C8B-B14F-4D97-AF65-F5344CB8AC3E}">
        <p14:creationId xmlns:p14="http://schemas.microsoft.com/office/powerpoint/2010/main" val="70679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51" y="1305574"/>
            <a:ext cx="11855904" cy="1657545"/>
          </a:xfrm>
          <a:prstGeom prst="rect">
            <a:avLst/>
          </a:prstGeom>
          <a:solidFill>
            <a:srgbClr val="4F62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b="1" u="sng" dirty="0">
                <a:solidFill>
                  <a:prstClr val="white"/>
                </a:solidFill>
              </a:rPr>
              <a:t>PURPOSE</a:t>
            </a:r>
            <a:r>
              <a:rPr lang="en-US" sz="3200" dirty="0">
                <a:solidFill>
                  <a:prstClr val="white"/>
                </a:solidFill>
              </a:rPr>
              <a:t>: Equip more New Orleanians to be advocates for the local economy to let the world know that New Orleans is open for business</a:t>
            </a:r>
          </a:p>
        </p:txBody>
      </p:sp>
      <p:sp>
        <p:nvSpPr>
          <p:cNvPr id="6" name="Title 1"/>
          <p:cNvSpPr txBox="1">
            <a:spLocks/>
          </p:cNvSpPr>
          <p:nvPr/>
        </p:nvSpPr>
        <p:spPr>
          <a:xfrm>
            <a:off x="0" y="0"/>
            <a:ext cx="8798877" cy="1058256"/>
          </a:xfrm>
          <a:prstGeom prst="rect">
            <a:avLst/>
          </a:prstGeom>
        </p:spPr>
        <p:txBody>
          <a:bodyPr lIns="27432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prstClr val="white"/>
                </a:solidFill>
              </a:rPr>
              <a:t>2017 Programming Initiative:  New Orleans Economic Development Ambassadorship Program </a:t>
            </a:r>
            <a:br>
              <a:rPr lang="en-US" sz="2400" dirty="0">
                <a:solidFill>
                  <a:prstClr val="white"/>
                </a:solidFill>
              </a:rPr>
            </a:br>
            <a:endParaRPr lang="en-US" sz="2000" dirty="0">
              <a:solidFill>
                <a:prstClr val="white"/>
              </a:solidFill>
            </a:endParaRPr>
          </a:p>
        </p:txBody>
      </p:sp>
      <p:sp>
        <p:nvSpPr>
          <p:cNvPr id="7" name="Rectangle 6"/>
          <p:cNvSpPr/>
          <p:nvPr/>
        </p:nvSpPr>
        <p:spPr>
          <a:xfrm>
            <a:off x="188951" y="2963119"/>
            <a:ext cx="11855904" cy="3139321"/>
          </a:xfrm>
          <a:prstGeom prst="rect">
            <a:avLst/>
          </a:prstGeom>
        </p:spPr>
        <p:txBody>
          <a:bodyPr wrap="square">
            <a:spAutoFit/>
          </a:bodyPr>
          <a:lstStyle/>
          <a:p>
            <a:r>
              <a:rPr lang="en-US" u="sng" dirty="0">
                <a:solidFill>
                  <a:srgbClr val="212121"/>
                </a:solidFill>
              </a:rPr>
              <a:t>Program Delivery</a:t>
            </a:r>
          </a:p>
          <a:p>
            <a:pPr marL="742950" lvl="1" indent="-285750">
              <a:buFont typeface="Wingdings" panose="05000000000000000000" pitchFamily="2" charset="2"/>
              <a:buChar char="§"/>
            </a:pPr>
            <a:r>
              <a:rPr lang="en-US" dirty="0">
                <a:solidFill>
                  <a:srgbClr val="212121"/>
                </a:solidFill>
              </a:rPr>
              <a:t>Six sessions over a 7-week period delivered by NOLABA staff members and those of selected partner organizations</a:t>
            </a:r>
            <a:br>
              <a:rPr lang="en-US" dirty="0">
                <a:solidFill>
                  <a:srgbClr val="212121"/>
                </a:solidFill>
              </a:rPr>
            </a:br>
            <a:endParaRPr lang="en-US" dirty="0">
              <a:solidFill>
                <a:srgbClr val="212121"/>
              </a:solidFill>
            </a:endParaRPr>
          </a:p>
          <a:p>
            <a:pPr marL="742950" lvl="1" indent="-285750">
              <a:buFont typeface="Wingdings" panose="05000000000000000000" pitchFamily="2" charset="2"/>
              <a:buChar char="§"/>
            </a:pPr>
            <a:r>
              <a:rPr lang="en-US" b="1" dirty="0">
                <a:solidFill>
                  <a:srgbClr val="212121"/>
                </a:solidFill>
              </a:rPr>
              <a:t>Presented topics cover the major areas of economic development (e.g., business attraction and retention, entrepreneurship, talent attraction and retention)</a:t>
            </a:r>
            <a:endParaRPr lang="en-US" u="sng" dirty="0">
              <a:solidFill>
                <a:srgbClr val="212121"/>
              </a:solidFill>
            </a:endParaRPr>
          </a:p>
          <a:p>
            <a:r>
              <a:rPr lang="en-US" u="sng" dirty="0">
                <a:solidFill>
                  <a:srgbClr val="212121"/>
                </a:solidFill>
              </a:rPr>
              <a:t>Participant Profile</a:t>
            </a:r>
            <a:endParaRPr lang="en-US" dirty="0">
              <a:solidFill>
                <a:srgbClr val="212121"/>
              </a:solidFill>
            </a:endParaRPr>
          </a:p>
          <a:p>
            <a:pPr marL="742950" lvl="1" indent="-285750">
              <a:buFont typeface="Wingdings" panose="05000000000000000000" pitchFamily="2" charset="2"/>
              <a:buChar char="§"/>
            </a:pPr>
            <a:r>
              <a:rPr lang="en-US" dirty="0">
                <a:solidFill>
                  <a:srgbClr val="212121"/>
                </a:solidFill>
              </a:rPr>
              <a:t>Experienced mid-career professionals passionate about New </a:t>
            </a:r>
            <a:r>
              <a:rPr lang="en-US" dirty="0">
                <a:solidFill>
                  <a:srgbClr val="000000"/>
                </a:solidFill>
              </a:rPr>
              <a:t>Orleans’ </a:t>
            </a:r>
            <a:r>
              <a:rPr lang="en-US" dirty="0">
                <a:solidFill>
                  <a:srgbClr val="212121"/>
                </a:solidFill>
              </a:rPr>
              <a:t>future who desire to become better informed ambassadors for the city</a:t>
            </a:r>
            <a:br>
              <a:rPr lang="en-US" dirty="0">
                <a:solidFill>
                  <a:srgbClr val="212121"/>
                </a:solidFill>
              </a:rPr>
            </a:br>
            <a:endParaRPr lang="en-US" dirty="0">
              <a:solidFill>
                <a:srgbClr val="212121"/>
              </a:solidFill>
            </a:endParaRPr>
          </a:p>
          <a:p>
            <a:pPr marL="742950" lvl="1" indent="-285750">
              <a:buFont typeface="Wingdings" panose="05000000000000000000" pitchFamily="2" charset="2"/>
              <a:buChar char="§"/>
            </a:pPr>
            <a:r>
              <a:rPr lang="en-US" b="1" dirty="0">
                <a:solidFill>
                  <a:srgbClr val="212121"/>
                </a:solidFill>
              </a:rPr>
              <a:t>We had 49 applicants in spring 2017 from which a class of 26-28 was selected by a panel of economic development professionals</a:t>
            </a:r>
          </a:p>
        </p:txBody>
      </p:sp>
    </p:spTree>
    <p:extLst>
      <p:ext uri="{BB962C8B-B14F-4D97-AF65-F5344CB8AC3E}">
        <p14:creationId xmlns:p14="http://schemas.microsoft.com/office/powerpoint/2010/main" val="340191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4" y="0"/>
            <a:ext cx="10972800" cy="1143000"/>
          </a:xfrm>
        </p:spPr>
        <p:txBody>
          <a:bodyPr/>
          <a:lstStyle/>
          <a:p>
            <a:r>
              <a:rPr lang="en-US" dirty="0">
                <a:latin typeface="Franklin Gothic Book" panose="020B0503020102020204" pitchFamily="34" charset="0"/>
              </a:rPr>
              <a:t>ECONOMIC DEVELOPMENT</a:t>
            </a:r>
            <a:br>
              <a:rPr lang="en-US" dirty="0">
                <a:latin typeface="Franklin Gothic Book" panose="020B0503020102020204" pitchFamily="34" charset="0"/>
              </a:rPr>
            </a:br>
            <a:r>
              <a:rPr lang="en-US" dirty="0">
                <a:latin typeface="Franklin Gothic Book" panose="020B0503020102020204" pitchFamily="34" charset="0"/>
              </a:rPr>
              <a:t>AMBASSADORSHIP PROGRAM</a:t>
            </a:r>
          </a:p>
        </p:txBody>
      </p:sp>
      <p:sp>
        <p:nvSpPr>
          <p:cNvPr id="3" name="Content Placeholder 2"/>
          <p:cNvSpPr>
            <a:spLocks noGrp="1"/>
          </p:cNvSpPr>
          <p:nvPr>
            <p:ph idx="1"/>
          </p:nvPr>
        </p:nvSpPr>
        <p:spPr>
          <a:xfrm>
            <a:off x="346953" y="1434830"/>
            <a:ext cx="5295089" cy="4975698"/>
          </a:xfrm>
        </p:spPr>
        <p:txBody>
          <a:bodyPr>
            <a:normAutofit lnSpcReduction="10000"/>
          </a:bodyPr>
          <a:lstStyle/>
          <a:p>
            <a:r>
              <a:rPr lang="en-US" dirty="0"/>
              <a:t>Spring cohort was a great success. </a:t>
            </a:r>
          </a:p>
          <a:p>
            <a:r>
              <a:rPr lang="en-US" dirty="0"/>
              <a:t>Applications are open until August 1 for the fall session, which starts September 5.</a:t>
            </a:r>
          </a:p>
          <a:p>
            <a:r>
              <a:rPr lang="en-US" dirty="0"/>
              <a:t>We have launched a page about the program on our website and regularly post testimonials on social media.</a:t>
            </a:r>
          </a:p>
          <a:p>
            <a:pPr marL="457200" lvl="1" indent="0">
              <a:buNone/>
            </a:pPr>
            <a:endParaRPr lang="en-US" dirty="0"/>
          </a:p>
          <a:p>
            <a:pPr marL="457200" lvl="1" indent="0">
              <a:buNone/>
            </a:pP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042" y="1143000"/>
            <a:ext cx="6549958" cy="4912469"/>
          </a:xfrm>
          <a:prstGeom prst="rect">
            <a:avLst/>
          </a:prstGeom>
        </p:spPr>
      </p:pic>
    </p:spTree>
    <p:extLst>
      <p:ext uri="{BB962C8B-B14F-4D97-AF65-F5344CB8AC3E}">
        <p14:creationId xmlns:p14="http://schemas.microsoft.com/office/powerpoint/2010/main" val="184186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44"/>
            <a:ext cx="8480021" cy="1063221"/>
          </a:xfrm>
        </p:spPr>
        <p:txBody>
          <a:bodyPr lIns="274320">
            <a:normAutofit/>
          </a:bodyPr>
          <a:lstStyle/>
          <a:p>
            <a:r>
              <a:rPr lang="en-US" sz="3800" dirty="0">
                <a:latin typeface="+mj-lt"/>
              </a:rPr>
              <a:t>Special Thanks to Our Current Investors</a:t>
            </a:r>
          </a:p>
        </p:txBody>
      </p:sp>
      <p:sp>
        <p:nvSpPr>
          <p:cNvPr id="5" name="TextBox 4"/>
          <p:cNvSpPr txBox="1"/>
          <p:nvPr/>
        </p:nvSpPr>
        <p:spPr>
          <a:xfrm>
            <a:off x="1" y="1153682"/>
            <a:ext cx="12117936" cy="6524863"/>
          </a:xfrm>
          <a:prstGeom prst="rect">
            <a:avLst/>
          </a:prstGeom>
          <a:noFill/>
        </p:spPr>
        <p:txBody>
          <a:bodyPr wrap="square" numCol="3" rtlCol="0">
            <a:spAutoFit/>
          </a:bodyPr>
          <a:lstStyle/>
          <a:p>
            <a:r>
              <a:rPr lang="en-US" sz="1600" b="1" dirty="0">
                <a:solidFill>
                  <a:prstClr val="black"/>
                </a:solidFill>
              </a:rPr>
              <a:t>Leadership Investors </a:t>
            </a:r>
            <a:r>
              <a:rPr lang="en-US" sz="1600" dirty="0">
                <a:solidFill>
                  <a:prstClr val="black"/>
                </a:solidFill>
              </a:rPr>
              <a:t>($20,000+)</a:t>
            </a:r>
          </a:p>
          <a:p>
            <a:r>
              <a:rPr lang="en-US" sz="1300" dirty="0"/>
              <a:t>City of New Orleans</a:t>
            </a:r>
          </a:p>
          <a:p>
            <a:r>
              <a:rPr lang="en-US" sz="1300" dirty="0"/>
              <a:t>Entergy New Orleans</a:t>
            </a:r>
          </a:p>
          <a:p>
            <a:r>
              <a:rPr lang="en-US" sz="1300" dirty="0"/>
              <a:t>First NBC</a:t>
            </a:r>
          </a:p>
          <a:p>
            <a:r>
              <a:rPr lang="en-US" sz="1300" dirty="0"/>
              <a:t>Harrah’s New Orleans</a:t>
            </a:r>
          </a:p>
          <a:p>
            <a:r>
              <a:rPr lang="en-US" sz="1300" dirty="0"/>
              <a:t>JPMorgan Chase Foundation</a:t>
            </a:r>
          </a:p>
          <a:p>
            <a:r>
              <a:rPr lang="en-US" sz="1300" dirty="0"/>
              <a:t>LCMC Health</a:t>
            </a:r>
          </a:p>
          <a:p>
            <a:r>
              <a:rPr lang="en-US" sz="1300" dirty="0"/>
              <a:t>Leslie Jacobs</a:t>
            </a:r>
          </a:p>
          <a:p>
            <a:r>
              <a:rPr lang="en-US" sz="1300" dirty="0"/>
              <a:t>Shell Oil Company</a:t>
            </a:r>
          </a:p>
          <a:p>
            <a:r>
              <a:rPr lang="en-US" sz="1300" dirty="0" err="1"/>
              <a:t>Surdna</a:t>
            </a:r>
            <a:r>
              <a:rPr lang="en-US" sz="1300" dirty="0"/>
              <a:t> Foundation</a:t>
            </a:r>
          </a:p>
          <a:p>
            <a:endParaRPr lang="en-US" sz="1600" b="1" dirty="0">
              <a:solidFill>
                <a:prstClr val="black"/>
              </a:solidFill>
            </a:endParaRPr>
          </a:p>
          <a:p>
            <a:r>
              <a:rPr lang="en-US" sz="1600" b="1" dirty="0">
                <a:solidFill>
                  <a:prstClr val="black"/>
                </a:solidFill>
              </a:rPr>
              <a:t>Foundational Investors </a:t>
            </a:r>
            <a:r>
              <a:rPr lang="en-US" sz="1600" dirty="0">
                <a:solidFill>
                  <a:prstClr val="black"/>
                </a:solidFill>
              </a:rPr>
              <a:t>($10,000+)</a:t>
            </a:r>
          </a:p>
          <a:p>
            <a:pPr fontAlgn="base"/>
            <a:r>
              <a:rPr lang="en-US" sz="1300" dirty="0"/>
              <a:t>Adams and Reese, LLP</a:t>
            </a:r>
          </a:p>
          <a:p>
            <a:pPr fontAlgn="base"/>
            <a:r>
              <a:rPr lang="en-US" sz="1300" dirty="0" err="1"/>
              <a:t>Barriere</a:t>
            </a:r>
            <a:r>
              <a:rPr lang="en-US" sz="1300" dirty="0"/>
              <a:t> Construction Co., LLC</a:t>
            </a:r>
            <a:br>
              <a:rPr lang="en-US" sz="1300" dirty="0"/>
            </a:br>
            <a:r>
              <a:rPr lang="en-US" sz="1300" dirty="0"/>
              <a:t>Business Council of New Orleans &amp; The River Region</a:t>
            </a:r>
            <a:br>
              <a:rPr lang="en-US" sz="1300" dirty="0"/>
            </a:br>
            <a:r>
              <a:rPr lang="en-US" sz="1300" dirty="0"/>
              <a:t>Capital One</a:t>
            </a:r>
            <a:br>
              <a:rPr lang="en-US" sz="1300" dirty="0"/>
            </a:br>
            <a:r>
              <a:rPr lang="en-US" sz="1300" dirty="0" err="1"/>
              <a:t>Coaxum</a:t>
            </a:r>
            <a:r>
              <a:rPr lang="en-US" sz="1300" dirty="0"/>
              <a:t> Enterprises, Inc. </a:t>
            </a:r>
            <a:br>
              <a:rPr lang="en-US" sz="1300" dirty="0"/>
            </a:br>
            <a:r>
              <a:rPr lang="en-US" sz="1300" dirty="0"/>
              <a:t>Downtown Development District</a:t>
            </a:r>
          </a:p>
          <a:p>
            <a:pPr fontAlgn="base"/>
            <a:r>
              <a:rPr lang="en-US" sz="1300" dirty="0" err="1"/>
              <a:t>Goldring</a:t>
            </a:r>
            <a:r>
              <a:rPr lang="en-US" sz="1300" dirty="0"/>
              <a:t> Family Foundation</a:t>
            </a:r>
            <a:br>
              <a:rPr lang="en-US" sz="1300" dirty="0"/>
            </a:br>
            <a:r>
              <a:rPr lang="en-US" sz="1300" dirty="0" err="1"/>
              <a:t>Helis</a:t>
            </a:r>
            <a:r>
              <a:rPr lang="en-US" sz="1300" dirty="0"/>
              <a:t> Oil &amp; Gas Company, LLC</a:t>
            </a:r>
          </a:p>
          <a:p>
            <a:pPr fontAlgn="base"/>
            <a:r>
              <a:rPr lang="en-US" sz="1300" dirty="0"/>
              <a:t>IBERIABANK</a:t>
            </a:r>
            <a:br>
              <a:rPr lang="en-US" sz="1300" dirty="0"/>
            </a:br>
            <a:r>
              <a:rPr lang="en-US" sz="1300" dirty="0"/>
              <a:t>Jones Walker LLP</a:t>
            </a:r>
            <a:br>
              <a:rPr lang="en-US" sz="1300" dirty="0"/>
            </a:br>
            <a:r>
              <a:rPr lang="en-US" sz="1300" dirty="0" err="1"/>
              <a:t>Laitram</a:t>
            </a:r>
            <a:r>
              <a:rPr lang="en-US" sz="1300" dirty="0"/>
              <a:t>, LLC</a:t>
            </a:r>
            <a:br>
              <a:rPr lang="en-US" sz="1300" dirty="0"/>
            </a:br>
            <a:r>
              <a:rPr lang="en-US" sz="1300" dirty="0"/>
              <a:t>Liberty Bank</a:t>
            </a:r>
          </a:p>
          <a:p>
            <a:pPr fontAlgn="base"/>
            <a:r>
              <a:rPr lang="en-US" sz="1300" dirty="0"/>
              <a:t>New Orleans Saints and New Orleans Pelicans</a:t>
            </a:r>
            <a:br>
              <a:rPr lang="en-US" sz="1300" dirty="0"/>
            </a:br>
            <a:r>
              <a:rPr lang="en-US" sz="1300" dirty="0" err="1"/>
              <a:t>RazorLine</a:t>
            </a:r>
            <a:r>
              <a:rPr lang="en-US" sz="1300" dirty="0"/>
              <a:t>, LLC</a:t>
            </a:r>
            <a:br>
              <a:rPr lang="en-US" sz="1300" dirty="0"/>
            </a:br>
            <a:endParaRPr lang="en-US" sz="1300" dirty="0"/>
          </a:p>
          <a:p>
            <a:pPr fontAlgn="base"/>
            <a:endParaRPr lang="en-US" sz="1300" dirty="0"/>
          </a:p>
          <a:p>
            <a:pPr fontAlgn="base"/>
            <a:endParaRPr lang="en-US" sz="1300" dirty="0"/>
          </a:p>
          <a:p>
            <a:pPr fontAlgn="base"/>
            <a:endParaRPr lang="en-US" sz="1300" dirty="0"/>
          </a:p>
          <a:p>
            <a:pPr fontAlgn="base"/>
            <a:endParaRPr lang="en-US" sz="1300" dirty="0"/>
          </a:p>
          <a:p>
            <a:pPr fontAlgn="base"/>
            <a:r>
              <a:rPr lang="en-US" sz="1300" dirty="0" err="1"/>
              <a:t>Transdev</a:t>
            </a:r>
            <a:r>
              <a:rPr lang="en-US" sz="1300" dirty="0"/>
              <a:t> Services, Inc.</a:t>
            </a:r>
            <a:br>
              <a:rPr lang="en-US" sz="1300" dirty="0"/>
            </a:br>
            <a:r>
              <a:rPr lang="en-US" sz="1300" dirty="0"/>
              <a:t>Whitney Bank</a:t>
            </a:r>
          </a:p>
          <a:p>
            <a:endParaRPr lang="en-US" sz="1600" b="1" dirty="0">
              <a:solidFill>
                <a:prstClr val="black"/>
              </a:solidFill>
            </a:endParaRPr>
          </a:p>
          <a:p>
            <a:r>
              <a:rPr lang="en-US" sz="1600" b="1" dirty="0">
                <a:solidFill>
                  <a:prstClr val="black"/>
                </a:solidFill>
              </a:rPr>
              <a:t>Partner Investors</a:t>
            </a:r>
            <a:r>
              <a:rPr lang="en-US" sz="1600" dirty="0">
                <a:solidFill>
                  <a:prstClr val="black"/>
                </a:solidFill>
              </a:rPr>
              <a:t> ($5,000+)</a:t>
            </a:r>
          </a:p>
          <a:p>
            <a:pPr fontAlgn="base"/>
            <a:r>
              <a:rPr lang="en-US" sz="1300" dirty="0"/>
              <a:t>Baker Donelson</a:t>
            </a:r>
          </a:p>
          <a:p>
            <a:pPr fontAlgn="base"/>
            <a:r>
              <a:rPr lang="en-US" sz="1300" dirty="0"/>
              <a:t>Bellwether Technology</a:t>
            </a:r>
          </a:p>
          <a:p>
            <a:pPr fontAlgn="base"/>
            <a:r>
              <a:rPr lang="en-US" sz="1300" dirty="0" err="1"/>
              <a:t>Boh</a:t>
            </a:r>
            <a:r>
              <a:rPr lang="en-US" sz="1300" dirty="0"/>
              <a:t> Bros. Construction Co., LLC</a:t>
            </a:r>
          </a:p>
          <a:p>
            <a:pPr fontAlgn="base"/>
            <a:r>
              <a:rPr lang="en-US" sz="1300" dirty="0"/>
              <a:t>Canal Barge Company, Inc.</a:t>
            </a:r>
          </a:p>
          <a:p>
            <a:pPr fontAlgn="base"/>
            <a:r>
              <a:rPr lang="en-US" sz="1300" dirty="0" err="1"/>
              <a:t>Enwave</a:t>
            </a:r>
            <a:r>
              <a:rPr lang="en-US" sz="1300" dirty="0"/>
              <a:t> USA (New Orleans)</a:t>
            </a:r>
          </a:p>
          <a:p>
            <a:pPr fontAlgn="base"/>
            <a:r>
              <a:rPr lang="en-US" sz="1300" dirty="0"/>
              <a:t>FOGO Data Centers</a:t>
            </a:r>
          </a:p>
          <a:p>
            <a:pPr fontAlgn="base"/>
            <a:r>
              <a:rPr lang="en-US" sz="1300" dirty="0"/>
              <a:t>HCA </a:t>
            </a:r>
            <a:r>
              <a:rPr lang="en-US" sz="1300" dirty="0" err="1"/>
              <a:t>MidAmerica</a:t>
            </a:r>
            <a:r>
              <a:rPr lang="en-US" sz="1300" dirty="0"/>
              <a:t> Division, Tulane Health System</a:t>
            </a:r>
          </a:p>
          <a:p>
            <a:pPr fontAlgn="base"/>
            <a:r>
              <a:rPr lang="en-US" sz="1300" dirty="0"/>
              <a:t>The Kearney Companies, Inc.</a:t>
            </a:r>
          </a:p>
          <a:p>
            <a:pPr fontAlgn="base"/>
            <a:r>
              <a:rPr lang="en-US" sz="1300" dirty="0"/>
              <a:t>Laurel Outdoor</a:t>
            </a:r>
          </a:p>
          <a:p>
            <a:pPr fontAlgn="base"/>
            <a:r>
              <a:rPr lang="en-US" sz="1300" dirty="0"/>
              <a:t>New Orleans Board of Trade</a:t>
            </a:r>
          </a:p>
          <a:p>
            <a:pPr fontAlgn="base"/>
            <a:r>
              <a:rPr lang="en-US" sz="1300" dirty="0"/>
              <a:t>Phelps Dunbar, LLP</a:t>
            </a:r>
          </a:p>
          <a:p>
            <a:pPr fontAlgn="base"/>
            <a:r>
              <a:rPr lang="en-US" sz="1300" dirty="0"/>
              <a:t>Port of New Orleans</a:t>
            </a:r>
          </a:p>
          <a:p>
            <a:pPr fontAlgn="base"/>
            <a:r>
              <a:rPr lang="en-US" sz="1300" dirty="0" err="1"/>
              <a:t>Postlethwaite</a:t>
            </a:r>
            <a:r>
              <a:rPr lang="en-US" sz="1300" dirty="0"/>
              <a:t> and </a:t>
            </a:r>
            <a:r>
              <a:rPr lang="en-US" sz="1300" dirty="0" err="1"/>
              <a:t>Netterville</a:t>
            </a:r>
            <a:endParaRPr lang="en-US" sz="1300" dirty="0"/>
          </a:p>
          <a:p>
            <a:pPr fontAlgn="base"/>
            <a:r>
              <a:rPr lang="en-US" sz="1300" dirty="0" err="1"/>
              <a:t>Stirling</a:t>
            </a:r>
            <a:r>
              <a:rPr lang="en-US" sz="1300" dirty="0"/>
              <a:t> Properties, LLC</a:t>
            </a:r>
          </a:p>
          <a:p>
            <a:pPr fontAlgn="base"/>
            <a:r>
              <a:rPr lang="en-US" sz="1300" dirty="0"/>
              <a:t>Stone </a:t>
            </a:r>
            <a:r>
              <a:rPr lang="en-US" sz="1300" dirty="0" err="1"/>
              <a:t>Pigman</a:t>
            </a:r>
            <a:r>
              <a:rPr lang="en-US" sz="1300" dirty="0"/>
              <a:t> Walther </a:t>
            </a:r>
            <a:r>
              <a:rPr lang="en-US" sz="1300" dirty="0" err="1"/>
              <a:t>Wittmann</a:t>
            </a:r>
            <a:r>
              <a:rPr lang="en-US" sz="1300" dirty="0"/>
              <a:t>, LLC</a:t>
            </a:r>
          </a:p>
          <a:p>
            <a:pPr fontAlgn="base"/>
            <a:r>
              <a:rPr lang="en-US" sz="1300" dirty="0"/>
              <a:t>Transcendent Legal</a:t>
            </a:r>
          </a:p>
          <a:p>
            <a:pPr fontAlgn="base"/>
            <a:r>
              <a:rPr lang="en-US" sz="1300" dirty="0"/>
              <a:t>Transoceanic Development, LLC</a:t>
            </a:r>
          </a:p>
          <a:p>
            <a:pPr fontAlgn="base"/>
            <a:r>
              <a:rPr lang="en-US" sz="1300" dirty="0"/>
              <a:t>Woodward </a:t>
            </a:r>
            <a:r>
              <a:rPr lang="en-US" sz="1300" dirty="0" err="1"/>
              <a:t>Design+Build</a:t>
            </a:r>
            <a:endParaRPr lang="en-US" sz="1300" dirty="0"/>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endParaRPr lang="en-US" sz="1600" b="1" dirty="0">
              <a:solidFill>
                <a:prstClr val="black"/>
              </a:solidFill>
            </a:endParaRPr>
          </a:p>
          <a:p>
            <a:r>
              <a:rPr lang="en-US" sz="1600" b="1" dirty="0">
                <a:solidFill>
                  <a:prstClr val="black"/>
                </a:solidFill>
              </a:rPr>
              <a:t>Supporting Investors</a:t>
            </a:r>
            <a:r>
              <a:rPr lang="en-US" sz="1600" dirty="0">
                <a:solidFill>
                  <a:prstClr val="black"/>
                </a:solidFill>
              </a:rPr>
              <a:t> (Up to $5,000</a:t>
            </a:r>
            <a:r>
              <a:rPr lang="en-US" sz="1400" dirty="0">
                <a:solidFill>
                  <a:prstClr val="black"/>
                </a:solidFill>
              </a:rPr>
              <a:t>)</a:t>
            </a:r>
          </a:p>
          <a:p>
            <a:pPr fontAlgn="base"/>
            <a:r>
              <a:rPr lang="en-US" sz="1300" dirty="0">
                <a:solidFill>
                  <a:prstClr val="black"/>
                </a:solidFill>
              </a:rPr>
              <a:t>ADP</a:t>
            </a:r>
          </a:p>
          <a:p>
            <a:pPr fontAlgn="base"/>
            <a:r>
              <a:rPr lang="en-US" sz="1300" dirty="0">
                <a:solidFill>
                  <a:prstClr val="black"/>
                </a:solidFill>
              </a:rPr>
              <a:t>AT&amp;T</a:t>
            </a:r>
          </a:p>
          <a:p>
            <a:pPr fontAlgn="base"/>
            <a:r>
              <a:rPr lang="en-US" sz="1300" dirty="0">
                <a:solidFill>
                  <a:prstClr val="black"/>
                </a:solidFill>
              </a:rPr>
              <a:t>Aimee M. Quirk</a:t>
            </a:r>
          </a:p>
          <a:p>
            <a:pPr fontAlgn="base"/>
            <a:r>
              <a:rPr lang="en-US" sz="1300" dirty="0">
                <a:solidFill>
                  <a:prstClr val="black"/>
                </a:solidFill>
              </a:rPr>
              <a:t>Algiers Development District</a:t>
            </a:r>
          </a:p>
          <a:p>
            <a:pPr fontAlgn="base"/>
            <a:r>
              <a:rPr lang="en-US" sz="1300" dirty="0" err="1">
                <a:solidFill>
                  <a:prstClr val="black"/>
                </a:solidFill>
              </a:rPr>
              <a:t>Annala</a:t>
            </a:r>
            <a:r>
              <a:rPr lang="en-US" sz="1300" dirty="0">
                <a:solidFill>
                  <a:prstClr val="black"/>
                </a:solidFill>
              </a:rPr>
              <a:t> + Wills, LLC</a:t>
            </a:r>
          </a:p>
          <a:p>
            <a:pPr fontAlgn="base"/>
            <a:r>
              <a:rPr lang="en-US" sz="1300" dirty="0">
                <a:solidFill>
                  <a:prstClr val="black"/>
                </a:solidFill>
              </a:rPr>
              <a:t>Benefit Administration Group</a:t>
            </a:r>
          </a:p>
          <a:p>
            <a:pPr fontAlgn="base"/>
            <a:r>
              <a:rPr lang="en-US" sz="1300" dirty="0">
                <a:solidFill>
                  <a:prstClr val="black"/>
                </a:solidFill>
              </a:rPr>
              <a:t>The Boeing Company</a:t>
            </a:r>
          </a:p>
          <a:p>
            <a:pPr fontAlgn="base"/>
            <a:r>
              <a:rPr lang="en-US" sz="1300" dirty="0">
                <a:solidFill>
                  <a:prstClr val="black"/>
                </a:solidFill>
              </a:rPr>
              <a:t>The Domain Companies</a:t>
            </a:r>
          </a:p>
          <a:p>
            <a:pPr fontAlgn="base"/>
            <a:r>
              <a:rPr lang="en-US" sz="1300" dirty="0">
                <a:solidFill>
                  <a:prstClr val="black"/>
                </a:solidFill>
              </a:rPr>
              <a:t>ERG Enterprises</a:t>
            </a:r>
          </a:p>
          <a:p>
            <a:pPr fontAlgn="base"/>
            <a:r>
              <a:rPr lang="en-US" sz="1300" dirty="0">
                <a:solidFill>
                  <a:prstClr val="black"/>
                </a:solidFill>
              </a:rPr>
              <a:t>Ernst &amp; Young, LLP</a:t>
            </a:r>
          </a:p>
          <a:p>
            <a:pPr fontAlgn="base"/>
            <a:r>
              <a:rPr lang="en-US" sz="1300" dirty="0">
                <a:solidFill>
                  <a:prstClr val="black"/>
                </a:solidFill>
              </a:rPr>
              <a:t>First Hartford </a:t>
            </a:r>
            <a:r>
              <a:rPr lang="en-US" sz="1300" dirty="0"/>
              <a:t>Realty Corporation</a:t>
            </a:r>
          </a:p>
          <a:p>
            <a:pPr fontAlgn="base"/>
            <a:r>
              <a:rPr lang="en-US" sz="1300" dirty="0">
                <a:solidFill>
                  <a:prstClr val="black"/>
                </a:solidFill>
              </a:rPr>
              <a:t>Howard Hughes </a:t>
            </a:r>
            <a:r>
              <a:rPr lang="en-US" sz="1300" dirty="0"/>
              <a:t>Corporation, The Outlet Collection</a:t>
            </a:r>
            <a:br>
              <a:rPr lang="en-US" sz="1300" dirty="0">
                <a:solidFill>
                  <a:prstClr val="black"/>
                </a:solidFill>
              </a:rPr>
            </a:br>
            <a:r>
              <a:rPr lang="en-US" sz="1300" dirty="0">
                <a:solidFill>
                  <a:prstClr val="black"/>
                </a:solidFill>
              </a:rPr>
              <a:t>Hyatt Regency New Orleans</a:t>
            </a:r>
            <a:br>
              <a:rPr lang="en-US" sz="1300" dirty="0">
                <a:solidFill>
                  <a:prstClr val="black"/>
                </a:solidFill>
              </a:rPr>
            </a:br>
            <a:r>
              <a:rPr lang="en-US" sz="1300" dirty="0">
                <a:solidFill>
                  <a:prstClr val="black"/>
                </a:solidFill>
              </a:rPr>
              <a:t>John C. Hope III</a:t>
            </a:r>
          </a:p>
          <a:p>
            <a:pPr fontAlgn="base"/>
            <a:r>
              <a:rPr lang="en-US" sz="1300" dirty="0">
                <a:solidFill>
                  <a:prstClr val="black"/>
                </a:solidFill>
              </a:rPr>
              <a:t>Mathes Brierre Architects</a:t>
            </a:r>
          </a:p>
          <a:p>
            <a:pPr fontAlgn="base"/>
            <a:r>
              <a:rPr lang="en-US" sz="1300" dirty="0">
                <a:solidFill>
                  <a:prstClr val="black"/>
                </a:solidFill>
              </a:rPr>
              <a:t>MCC Real Estate Group</a:t>
            </a:r>
          </a:p>
          <a:p>
            <a:pPr fontAlgn="base"/>
            <a:r>
              <a:rPr lang="en-US" sz="1300" dirty="0">
                <a:solidFill>
                  <a:prstClr val="black"/>
                </a:solidFill>
              </a:rPr>
              <a:t>McKenna Museum of African-American Art</a:t>
            </a:r>
          </a:p>
          <a:p>
            <a:pPr fontAlgn="base"/>
            <a:r>
              <a:rPr lang="en-US" sz="1300" dirty="0">
                <a:solidFill>
                  <a:prstClr val="black"/>
                </a:solidFill>
              </a:rPr>
              <a:t>Mr. and Mrs. Quentin L. Messer, Jr.</a:t>
            </a:r>
          </a:p>
          <a:p>
            <a:pPr fontAlgn="base"/>
            <a:r>
              <a:rPr lang="en-US" sz="1300" dirty="0">
                <a:solidFill>
                  <a:prstClr val="black"/>
                </a:solidFill>
              </a:rPr>
              <a:t>Perez Architects</a:t>
            </a:r>
          </a:p>
          <a:p>
            <a:pPr fontAlgn="base"/>
            <a:r>
              <a:rPr lang="en-US" sz="1300" dirty="0">
                <a:solidFill>
                  <a:prstClr val="black"/>
                </a:solidFill>
              </a:rPr>
              <a:t>Rebecca Conwell</a:t>
            </a:r>
          </a:p>
          <a:p>
            <a:pPr fontAlgn="base"/>
            <a:r>
              <a:rPr lang="en-US" sz="1300" dirty="0">
                <a:solidFill>
                  <a:prstClr val="black"/>
                </a:solidFill>
              </a:rPr>
              <a:t>Sherman Strategies</a:t>
            </a:r>
            <a:br>
              <a:rPr lang="en-US" sz="1300" dirty="0">
                <a:solidFill>
                  <a:prstClr val="black"/>
                </a:solidFill>
              </a:rPr>
            </a:br>
            <a:r>
              <a:rPr lang="en-US" sz="1300" dirty="0">
                <a:solidFill>
                  <a:prstClr val="black"/>
                </a:solidFill>
              </a:rPr>
              <a:t>Signs Now</a:t>
            </a:r>
          </a:p>
          <a:p>
            <a:pPr fontAlgn="base"/>
            <a:r>
              <a:rPr lang="en-US" sz="1300" dirty="0">
                <a:solidFill>
                  <a:prstClr val="black"/>
                </a:solidFill>
              </a:rPr>
              <a:t>Solomon Group</a:t>
            </a:r>
          </a:p>
          <a:p>
            <a:pPr fontAlgn="base"/>
            <a:r>
              <a:rPr lang="en-US" sz="1300" dirty="0">
                <a:solidFill>
                  <a:prstClr val="black"/>
                </a:solidFill>
              </a:rPr>
              <a:t>Southwest Airlines</a:t>
            </a:r>
            <a:br>
              <a:rPr lang="en-US" sz="1200" dirty="0">
                <a:solidFill>
                  <a:prstClr val="black"/>
                </a:solidFill>
              </a:rPr>
            </a:br>
            <a:endParaRPr lang="en-US" sz="1200" dirty="0">
              <a:solidFill>
                <a:prstClr val="black"/>
              </a:solidFill>
            </a:endParaRPr>
          </a:p>
        </p:txBody>
      </p:sp>
    </p:spTree>
    <p:extLst>
      <p:ext uri="{BB962C8B-B14F-4D97-AF65-F5344CB8AC3E}">
        <p14:creationId xmlns:p14="http://schemas.microsoft.com/office/powerpoint/2010/main" val="21712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51403" cy="1093076"/>
          </a:xfrm>
        </p:spPr>
        <p:txBody>
          <a:bodyPr lIns="274320">
            <a:normAutofit/>
          </a:bodyPr>
          <a:lstStyle/>
          <a:p>
            <a:pPr algn="l"/>
            <a:r>
              <a:rPr lang="en-US" sz="3200" dirty="0">
                <a:solidFill>
                  <a:schemeClr val="bg1"/>
                </a:solidFill>
                <a:latin typeface="Franklin Gothic Book" panose="020B0503020102020204" pitchFamily="34" charset="0"/>
              </a:rPr>
              <a:t>NOLABA Board of Directors</a:t>
            </a:r>
          </a:p>
        </p:txBody>
      </p:sp>
      <p:sp>
        <p:nvSpPr>
          <p:cNvPr id="3" name="Content Placeholder 2"/>
          <p:cNvSpPr>
            <a:spLocks noGrp="1"/>
          </p:cNvSpPr>
          <p:nvPr>
            <p:ph sz="half" idx="1"/>
          </p:nvPr>
        </p:nvSpPr>
        <p:spPr>
          <a:xfrm>
            <a:off x="165658" y="1177066"/>
            <a:ext cx="5577167" cy="5430171"/>
          </a:xfrm>
        </p:spPr>
        <p:txBody>
          <a:bodyPr>
            <a:normAutofit fontScale="25000" lnSpcReduction="20000"/>
          </a:bodyPr>
          <a:lstStyle/>
          <a:p>
            <a:pPr marL="0" indent="0">
              <a:spcAft>
                <a:spcPts val="600"/>
              </a:spcAft>
              <a:buNone/>
            </a:pPr>
            <a:r>
              <a:rPr lang="en-US" sz="6400" b="1" dirty="0"/>
              <a:t>Executive Committee</a:t>
            </a:r>
            <a:r>
              <a:rPr lang="en-US" sz="4800" b="1" dirty="0"/>
              <a:t>				</a:t>
            </a:r>
            <a:r>
              <a:rPr lang="en-US" sz="4800" i="1" dirty="0"/>
              <a:t>		</a:t>
            </a:r>
            <a:endParaRPr lang="en-US" sz="4800" dirty="0"/>
          </a:p>
          <a:p>
            <a:pPr marL="0" indent="0">
              <a:buNone/>
            </a:pPr>
            <a:r>
              <a:rPr lang="en-US" sz="4800" b="1" dirty="0"/>
              <a:t>Henry L. Coaxum Jr.		</a:t>
            </a:r>
            <a:endParaRPr lang="en-US" sz="4800" dirty="0"/>
          </a:p>
          <a:p>
            <a:pPr marL="0" indent="0">
              <a:buNone/>
            </a:pPr>
            <a:r>
              <a:rPr lang="en-US" sz="4800" i="1" dirty="0"/>
              <a:t>Chair</a:t>
            </a:r>
            <a:endParaRPr lang="en-US" sz="4800" dirty="0"/>
          </a:p>
          <a:p>
            <a:pPr marL="0" indent="0">
              <a:buNone/>
            </a:pPr>
            <a:r>
              <a:rPr lang="en-US" sz="4800" dirty="0"/>
              <a:t>President, Coaxum Enterprises, Inc.</a:t>
            </a:r>
          </a:p>
          <a:p>
            <a:pPr marL="0" indent="0">
              <a:buNone/>
            </a:pPr>
            <a:r>
              <a:rPr lang="en-US" sz="4800" i="1" dirty="0"/>
              <a:t> </a:t>
            </a:r>
            <a:endParaRPr lang="en-US" sz="4800" dirty="0"/>
          </a:p>
          <a:p>
            <a:pPr marL="0" indent="0">
              <a:buNone/>
            </a:pPr>
            <a:r>
              <a:rPr lang="en-US" sz="4800" b="1" dirty="0"/>
              <a:t>Aimee Quirk</a:t>
            </a:r>
            <a:r>
              <a:rPr lang="en-US" sz="4800" dirty="0"/>
              <a:t>		</a:t>
            </a:r>
          </a:p>
          <a:p>
            <a:pPr marL="0" indent="0">
              <a:buNone/>
            </a:pPr>
            <a:r>
              <a:rPr lang="en-US" sz="4800" i="1" dirty="0"/>
              <a:t>Vice Chair</a:t>
            </a:r>
          </a:p>
          <a:p>
            <a:pPr marL="0" indent="0">
              <a:buNone/>
            </a:pPr>
            <a:r>
              <a:rPr lang="en-US" sz="4800" dirty="0"/>
              <a:t>CEO, innovationOchsner</a:t>
            </a:r>
          </a:p>
          <a:p>
            <a:pPr marL="0" indent="0">
              <a:buNone/>
            </a:pPr>
            <a:r>
              <a:rPr lang="en-US" sz="4800" dirty="0"/>
              <a:t> </a:t>
            </a:r>
          </a:p>
          <a:p>
            <a:pPr marL="0" indent="0">
              <a:buNone/>
            </a:pPr>
            <a:r>
              <a:rPr lang="en-US" sz="4800" b="1" dirty="0"/>
              <a:t>Justin T. Augustine III</a:t>
            </a:r>
            <a:r>
              <a:rPr lang="en-US" sz="4800" dirty="0"/>
              <a:t>	</a:t>
            </a:r>
          </a:p>
          <a:p>
            <a:pPr marL="0" indent="0">
              <a:buNone/>
            </a:pPr>
            <a:r>
              <a:rPr lang="en-US" sz="4800" i="1" dirty="0"/>
              <a:t>Treasurer</a:t>
            </a:r>
            <a:r>
              <a:rPr lang="en-US" sz="4800" dirty="0"/>
              <a:t>	</a:t>
            </a:r>
          </a:p>
          <a:p>
            <a:pPr marL="0" indent="0">
              <a:buNone/>
            </a:pPr>
            <a:r>
              <a:rPr lang="en-US" sz="4800" dirty="0"/>
              <a:t>Vice President, TransDev Services, Inc.</a:t>
            </a:r>
          </a:p>
          <a:p>
            <a:pPr marL="0" indent="0">
              <a:buNone/>
            </a:pPr>
            <a:r>
              <a:rPr lang="en-US" sz="4800" dirty="0"/>
              <a:t> </a:t>
            </a:r>
          </a:p>
          <a:p>
            <a:pPr marL="0" indent="0">
              <a:buNone/>
            </a:pPr>
            <a:r>
              <a:rPr lang="en-US" sz="4800" b="1" dirty="0"/>
              <a:t>Kim M. Boyle, Esq.</a:t>
            </a:r>
            <a:r>
              <a:rPr lang="en-US" sz="4800" dirty="0"/>
              <a:t>	</a:t>
            </a:r>
          </a:p>
          <a:p>
            <a:pPr marL="0" indent="0">
              <a:buNone/>
            </a:pPr>
            <a:r>
              <a:rPr lang="en-US" sz="4800" i="1" dirty="0"/>
              <a:t>Secretary</a:t>
            </a:r>
          </a:p>
          <a:p>
            <a:pPr marL="0" indent="0">
              <a:buNone/>
            </a:pPr>
            <a:r>
              <a:rPr lang="en-US" sz="4800" dirty="0"/>
              <a:t>Partner, Phelps Dunbar, LLP</a:t>
            </a:r>
          </a:p>
          <a:p>
            <a:pPr marL="0" indent="0">
              <a:buNone/>
            </a:pPr>
            <a:r>
              <a:rPr lang="en-US" sz="4800" dirty="0"/>
              <a:t> </a:t>
            </a:r>
          </a:p>
          <a:p>
            <a:pPr marL="0" indent="0">
              <a:buNone/>
            </a:pPr>
            <a:r>
              <a:rPr lang="en-US" sz="4800" b="1" dirty="0"/>
              <a:t>*Hon. Mitchell J. Landrieu</a:t>
            </a:r>
            <a:r>
              <a:rPr lang="en-US" sz="4800" dirty="0"/>
              <a:t>	</a:t>
            </a:r>
          </a:p>
          <a:p>
            <a:pPr marL="0" indent="0">
              <a:buNone/>
            </a:pPr>
            <a:r>
              <a:rPr lang="en-US" sz="4800" dirty="0"/>
              <a:t>Mayor of the City of New Orleans</a:t>
            </a:r>
          </a:p>
          <a:p>
            <a:pPr marL="0" indent="0">
              <a:buNone/>
            </a:pPr>
            <a:endParaRPr lang="en-US" sz="4800" dirty="0"/>
          </a:p>
          <a:p>
            <a:pPr marL="0" indent="0">
              <a:buNone/>
            </a:pPr>
            <a:r>
              <a:rPr lang="en-US" sz="4800" b="1" dirty="0"/>
              <a:t>*Rebecca Conwell</a:t>
            </a:r>
            <a:endParaRPr lang="en-US" sz="4800" dirty="0"/>
          </a:p>
          <a:p>
            <a:pPr marL="0" indent="0">
              <a:buNone/>
            </a:pPr>
            <a:r>
              <a:rPr lang="en-US" sz="4800" dirty="0"/>
              <a:t>Mayoral Designee, Sr. Advisor for Economic Development, City of New Orleans</a:t>
            </a:r>
          </a:p>
          <a:p>
            <a:pPr marL="0" indent="0">
              <a:buNone/>
            </a:pPr>
            <a:endParaRPr lang="en-US" sz="4800" dirty="0"/>
          </a:p>
          <a:p>
            <a:pPr marL="0" indent="0">
              <a:buNone/>
            </a:pPr>
            <a:r>
              <a:rPr lang="en-US" sz="4800" b="1" dirty="0"/>
              <a:t> Michael W. Kearney Sr.</a:t>
            </a:r>
            <a:endParaRPr lang="en-US" sz="4800" i="1" dirty="0"/>
          </a:p>
          <a:p>
            <a:pPr marL="0" indent="0">
              <a:buNone/>
            </a:pPr>
            <a:r>
              <a:rPr lang="en-US" sz="4800" dirty="0"/>
              <a:t>President and CEO, The Kearney Companies, Inc.</a:t>
            </a:r>
          </a:p>
          <a:p>
            <a:pPr marL="0" indent="0">
              <a:buNone/>
            </a:pPr>
            <a:r>
              <a:rPr lang="en-US" sz="4800" dirty="0"/>
              <a:t> </a:t>
            </a:r>
          </a:p>
        </p:txBody>
      </p:sp>
      <p:sp>
        <p:nvSpPr>
          <p:cNvPr id="4" name="Content Placeholder 3"/>
          <p:cNvSpPr>
            <a:spLocks noGrp="1"/>
          </p:cNvSpPr>
          <p:nvPr>
            <p:ph sz="half" idx="2"/>
          </p:nvPr>
        </p:nvSpPr>
        <p:spPr>
          <a:xfrm>
            <a:off x="5840884" y="2483539"/>
            <a:ext cx="5410200" cy="5129048"/>
          </a:xfrm>
        </p:spPr>
        <p:txBody>
          <a:bodyPr>
            <a:normAutofit fontScale="40000" lnSpcReduction="20000"/>
          </a:bodyPr>
          <a:lstStyle/>
          <a:p>
            <a:pPr marL="0" indent="0">
              <a:spcAft>
                <a:spcPts val="600"/>
              </a:spcAft>
              <a:buNone/>
            </a:pPr>
            <a:r>
              <a:rPr lang="en-US" sz="6400" b="1" dirty="0"/>
              <a:t>Board Members</a:t>
            </a:r>
            <a:endParaRPr lang="en-US" sz="6400" dirty="0"/>
          </a:p>
          <a:p>
            <a:pPr marL="0" indent="0">
              <a:buNone/>
            </a:pPr>
            <a:r>
              <a:rPr lang="en-US" sz="4600" b="1" dirty="0"/>
              <a:t>R. Erich Caulfield</a:t>
            </a:r>
            <a:r>
              <a:rPr lang="en-US" sz="4600" dirty="0"/>
              <a:t>	</a:t>
            </a:r>
          </a:p>
          <a:p>
            <a:pPr marL="0" indent="0">
              <a:spcAft>
                <a:spcPts val="600"/>
              </a:spcAft>
              <a:buNone/>
            </a:pPr>
            <a:r>
              <a:rPr lang="en-US" sz="4600" dirty="0"/>
              <a:t>President, The Caulfield Consulting Group</a:t>
            </a:r>
          </a:p>
          <a:p>
            <a:pPr marL="0" indent="0">
              <a:buNone/>
            </a:pPr>
            <a:r>
              <a:rPr lang="en-US" sz="4600" b="1" dirty="0"/>
              <a:t>Greg Feirn</a:t>
            </a:r>
            <a:endParaRPr lang="en-US" sz="4600" dirty="0"/>
          </a:p>
          <a:p>
            <a:pPr marL="0" indent="0">
              <a:spcAft>
                <a:spcPts val="600"/>
              </a:spcAft>
              <a:buNone/>
            </a:pPr>
            <a:r>
              <a:rPr lang="en-US" sz="4600" dirty="0"/>
              <a:t>CEO, LCMC Health</a:t>
            </a:r>
          </a:p>
          <a:p>
            <a:pPr marL="0" indent="0">
              <a:spcAft>
                <a:spcPts val="600"/>
              </a:spcAft>
              <a:buNone/>
            </a:pPr>
            <a:r>
              <a:rPr lang="en-US" sz="4600" b="1" dirty="0"/>
              <a:t>Rita LeBlanc</a:t>
            </a:r>
            <a:br>
              <a:rPr lang="en-US" sz="4600" b="1" dirty="0"/>
            </a:br>
            <a:r>
              <a:rPr lang="en-US" sz="4600" dirty="0"/>
              <a:t>Owner, Bold Sphere	</a:t>
            </a:r>
          </a:p>
          <a:p>
            <a:pPr marL="0" indent="0">
              <a:buNone/>
            </a:pPr>
            <a:r>
              <a:rPr lang="en-US" sz="4600" b="1" dirty="0"/>
              <a:t>Michael Smith</a:t>
            </a:r>
            <a:r>
              <a:rPr lang="en-US" sz="4600" dirty="0"/>
              <a:t>	</a:t>
            </a:r>
          </a:p>
          <a:p>
            <a:pPr marL="0" indent="0">
              <a:spcAft>
                <a:spcPts val="600"/>
              </a:spcAft>
              <a:buNone/>
            </a:pPr>
            <a:r>
              <a:rPr lang="en-US" sz="4600" dirty="0"/>
              <a:t>General Manager, Hyatt Regency New Orleans</a:t>
            </a:r>
          </a:p>
          <a:p>
            <a:pPr marL="0" indent="0">
              <a:buNone/>
            </a:pPr>
            <a:r>
              <a:rPr lang="en-US" sz="4600" b="1" dirty="0"/>
              <a:t>Richard Tallant</a:t>
            </a:r>
          </a:p>
          <a:p>
            <a:pPr marL="0" indent="0">
              <a:spcAft>
                <a:spcPts val="600"/>
              </a:spcAft>
              <a:buNone/>
            </a:pPr>
            <a:r>
              <a:rPr lang="en-US" sz="4600" dirty="0">
                <a:ea typeface="Calibri" panose="020F0502020204030204" pitchFamily="34" charset="0"/>
                <a:cs typeface="Times New Roman" panose="02020603050405020304" pitchFamily="18" charset="0"/>
              </a:rPr>
              <a:t>General Manager – Gulf of Mexico East, Shell Exploration and Production Company</a:t>
            </a:r>
            <a:endParaRPr lang="en-US" sz="4600" b="1" dirty="0"/>
          </a:p>
          <a:p>
            <a:pPr marL="0" indent="0">
              <a:buNone/>
            </a:pPr>
            <a:r>
              <a:rPr lang="en-US" sz="4600" b="1" dirty="0"/>
              <a:t>Hon. Jason R. Williams, Esq.</a:t>
            </a:r>
            <a:endParaRPr lang="en-US" sz="4600" dirty="0"/>
          </a:p>
          <a:p>
            <a:pPr marL="0" indent="0">
              <a:spcAft>
                <a:spcPts val="600"/>
              </a:spcAft>
              <a:buNone/>
            </a:pPr>
            <a:r>
              <a:rPr lang="en-US" sz="4600" dirty="0"/>
              <a:t>Councilmember-at-Large, New Orleans City Council</a:t>
            </a:r>
          </a:p>
          <a:p>
            <a:pPr marL="0" indent="0">
              <a:buNone/>
            </a:pPr>
            <a:r>
              <a:rPr lang="en-US" sz="4600" b="1" dirty="0"/>
              <a:t>Robert Wollfarth, Esq.</a:t>
            </a:r>
            <a:endParaRPr lang="en-US" sz="4600" dirty="0"/>
          </a:p>
          <a:p>
            <a:pPr marL="0" indent="0">
              <a:buNone/>
            </a:pPr>
            <a:r>
              <a:rPr lang="en-US" sz="4600" dirty="0"/>
              <a:t>Shareholder, Baker Donelson</a:t>
            </a:r>
          </a:p>
        </p:txBody>
      </p:sp>
      <p:sp>
        <p:nvSpPr>
          <p:cNvPr id="5" name="TextBox 4"/>
          <p:cNvSpPr txBox="1"/>
          <p:nvPr/>
        </p:nvSpPr>
        <p:spPr>
          <a:xfrm>
            <a:off x="5834858" y="1417151"/>
            <a:ext cx="3147510" cy="907941"/>
          </a:xfrm>
          <a:prstGeom prst="rect">
            <a:avLst/>
          </a:prstGeom>
          <a:noFill/>
        </p:spPr>
        <p:txBody>
          <a:bodyPr wrap="square" rtlCol="0">
            <a:spAutoFit/>
          </a:bodyPr>
          <a:lstStyle/>
          <a:p>
            <a:r>
              <a:rPr lang="en-US" sz="1200" b="1" dirty="0"/>
              <a:t>Thomas </a:t>
            </a:r>
            <a:r>
              <a:rPr lang="en-US" sz="1200" b="1" dirty="0" err="1"/>
              <a:t>Mabon</a:t>
            </a:r>
            <a:endParaRPr lang="en-US" sz="1200" b="1" dirty="0"/>
          </a:p>
          <a:p>
            <a:pPr>
              <a:spcAft>
                <a:spcPts val="600"/>
              </a:spcAft>
            </a:pPr>
            <a:r>
              <a:rPr lang="en-US" sz="1200" dirty="0"/>
              <a:t>Senior Vice President, IBERIABANK</a:t>
            </a:r>
            <a:endParaRPr lang="en-US" sz="1200" b="1" dirty="0"/>
          </a:p>
          <a:p>
            <a:r>
              <a:rPr lang="en-US" sz="1200" b="1" dirty="0"/>
              <a:t>Charles L. Rice, Jr.</a:t>
            </a:r>
          </a:p>
          <a:p>
            <a:r>
              <a:rPr lang="en-US" sz="1200" dirty="0"/>
              <a:t>President and CEO, Entergy New Orleans, Inc.</a:t>
            </a:r>
          </a:p>
        </p:txBody>
      </p:sp>
    </p:spTree>
    <p:extLst>
      <p:ext uri="{BB962C8B-B14F-4D97-AF65-F5344CB8AC3E}">
        <p14:creationId xmlns:p14="http://schemas.microsoft.com/office/powerpoint/2010/main" val="311174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4367" y="1476512"/>
            <a:ext cx="10960606" cy="1495137"/>
          </a:xfrm>
          <a:prstGeom prst="rect">
            <a:avLst/>
          </a:prstGeom>
          <a:solidFill>
            <a:srgbClr val="4F62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746245" y="3149526"/>
            <a:ext cx="4033500" cy="707886"/>
          </a:xfrm>
          <a:prstGeom prst="rect">
            <a:avLst/>
          </a:prstGeom>
          <a:noFill/>
        </p:spPr>
        <p:txBody>
          <a:bodyPr wrap="square" rtlCol="0">
            <a:spAutoFit/>
          </a:bodyPr>
          <a:lstStyle/>
          <a:p>
            <a:pPr algn="just"/>
            <a:r>
              <a:rPr lang="en-US" sz="2000" dirty="0">
                <a:solidFill>
                  <a:prstClr val="black"/>
                </a:solidFill>
              </a:rPr>
              <a:t>AEDOs: an </a:t>
            </a:r>
            <a:r>
              <a:rPr lang="en-US" sz="2000" b="1" dirty="0">
                <a:solidFill>
                  <a:prstClr val="black"/>
                </a:solidFill>
              </a:rPr>
              <a:t>elite network </a:t>
            </a:r>
            <a:r>
              <a:rPr lang="en-US" sz="2000" dirty="0">
                <a:solidFill>
                  <a:prstClr val="black"/>
                </a:solidFill>
              </a:rPr>
              <a:t>that is the </a:t>
            </a:r>
            <a:r>
              <a:rPr lang="en-US" sz="2000" b="1" dirty="0">
                <a:solidFill>
                  <a:prstClr val="black"/>
                </a:solidFill>
              </a:rPr>
              <a:t>“best of the best” </a:t>
            </a:r>
            <a:r>
              <a:rPr lang="en-US" sz="2000" dirty="0">
                <a:solidFill>
                  <a:prstClr val="black"/>
                </a:solidFill>
              </a:rPr>
              <a:t>in the profession. </a:t>
            </a:r>
          </a:p>
        </p:txBody>
      </p:sp>
      <p:sp>
        <p:nvSpPr>
          <p:cNvPr id="19" name="Rectangle 18"/>
          <p:cNvSpPr/>
          <p:nvPr/>
        </p:nvSpPr>
        <p:spPr>
          <a:xfrm>
            <a:off x="454367" y="1513755"/>
            <a:ext cx="10960606" cy="1169551"/>
          </a:xfrm>
          <a:prstGeom prst="rect">
            <a:avLst/>
          </a:prstGeom>
        </p:spPr>
        <p:txBody>
          <a:bodyPr wrap="square">
            <a:spAutoFit/>
          </a:bodyPr>
          <a:lstStyle/>
          <a:p>
            <a:pPr marL="342900" indent="-342900">
              <a:buFont typeface="Arial" panose="020B0604020202020204" pitchFamily="34" charset="0"/>
              <a:buChar char="•"/>
            </a:pPr>
            <a:r>
              <a:rPr lang="en-US" sz="1400" dirty="0">
                <a:solidFill>
                  <a:prstClr val="white"/>
                </a:solidFill>
              </a:rPr>
              <a:t>The Accredited Economic Development Organization (AEDO) program was created by the International Economic Development Council (IEDC) as a means of recognizing the professional excellence of economic development entities worldwide.   </a:t>
            </a:r>
            <a:br>
              <a:rPr lang="en-US" sz="1400" dirty="0">
                <a:solidFill>
                  <a:prstClr val="white"/>
                </a:solidFill>
              </a:rPr>
            </a:br>
            <a:endParaRPr lang="en-US" sz="1400" dirty="0">
              <a:solidFill>
                <a:prstClr val="white"/>
              </a:solidFill>
            </a:endParaRPr>
          </a:p>
          <a:p>
            <a:pPr marL="342900" indent="-342900">
              <a:buFont typeface="Arial" panose="020B0604020202020204" pitchFamily="34" charset="0"/>
              <a:buChar char="•"/>
            </a:pPr>
            <a:r>
              <a:rPr lang="en-US" sz="1400" dirty="0">
                <a:solidFill>
                  <a:prstClr val="white"/>
                </a:solidFill>
              </a:rPr>
              <a:t>Becoming an AEDO is the “Good Housekeeping Seal” for economic development organizations and business location consultants take cities with an AEDO more seriously when advising companies on relocation </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538" y="4052221"/>
            <a:ext cx="3986263" cy="1365514"/>
          </a:xfrm>
          <a:prstGeom prst="rect">
            <a:avLst/>
          </a:prstGeom>
          <a:effectLst>
            <a:outerShdw blurRad="228600" dist="38100" dir="6420000" sx="106000" sy="106000" algn="ctr" rotWithShape="0">
              <a:srgbClr val="000000">
                <a:alpha val="78000"/>
              </a:srgbClr>
            </a:outerShdw>
          </a:effectLst>
        </p:spPr>
      </p:pic>
      <p:sp>
        <p:nvSpPr>
          <p:cNvPr id="11" name="Title 1"/>
          <p:cNvSpPr txBox="1">
            <a:spLocks/>
          </p:cNvSpPr>
          <p:nvPr/>
        </p:nvSpPr>
        <p:spPr>
          <a:xfrm>
            <a:off x="0" y="0"/>
            <a:ext cx="8657195" cy="1084037"/>
          </a:xfrm>
          <a:prstGeom prst="rect">
            <a:avLst/>
          </a:prstGeom>
        </p:spPr>
        <p:txBody>
          <a:bodyPr vert="horz" lIns="274320" tIns="27861" rIns="55721" bIns="27861" rtlCol="0" anchor="ctr">
            <a:noAutofit/>
          </a:bodyPr>
          <a:lstStyle>
            <a:lvl1pPr algn="l" defTabSz="457200" rtl="0" eaLnBrk="1" latinLnBrk="0" hangingPunct="1">
              <a:spcBef>
                <a:spcPct val="0"/>
              </a:spcBef>
              <a:buNone/>
              <a:defRPr sz="3200" kern="1200">
                <a:solidFill>
                  <a:srgbClr val="FFFFFF"/>
                </a:solidFill>
                <a:latin typeface="KlavikaLight-Plain"/>
                <a:ea typeface="+mj-ea"/>
                <a:cs typeface="KlavikaLight-Plain"/>
              </a:defRPr>
            </a:lvl1pPr>
          </a:lstStyle>
          <a:p>
            <a:r>
              <a:rPr lang="en-US" sz="2500" dirty="0">
                <a:latin typeface="Klavika Light" panose="02000506040000020004" pitchFamily="50" charset="0"/>
              </a:rPr>
              <a:t>April 2017, NOLABA became only the fourth Accredited Economic Development Organization (AEDO) in LA; fewer than 70 AEDOs worldwide</a:t>
            </a:r>
          </a:p>
        </p:txBody>
      </p:sp>
    </p:spTree>
    <p:extLst>
      <p:ext uri="{BB962C8B-B14F-4D97-AF65-F5344CB8AC3E}">
        <p14:creationId xmlns:p14="http://schemas.microsoft.com/office/powerpoint/2010/main" val="352912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884"/>
            <a:ext cx="8224338" cy="1043118"/>
          </a:xfrm>
        </p:spPr>
        <p:txBody>
          <a:bodyPr lIns="274320">
            <a:noAutofit/>
          </a:bodyPr>
          <a:lstStyle/>
          <a:p>
            <a:r>
              <a:rPr lang="en-US" dirty="0">
                <a:latin typeface="Franklin Gothic Book" panose="020B0503020102020204" pitchFamily="34" charset="0"/>
              </a:rPr>
              <a:t>ELEVATING NEW ORLEANS AS A BIO REGION</a:t>
            </a:r>
            <a:endParaRPr lang="en-US" sz="2400" dirty="0">
              <a:latin typeface="Franklin Gothic Book" panose="020B0503020102020204" pitchFamily="34" charset="0"/>
            </a:endParaRPr>
          </a:p>
        </p:txBody>
      </p:sp>
      <p:sp>
        <p:nvSpPr>
          <p:cNvPr id="3" name="Rectangle 2"/>
          <p:cNvSpPr/>
          <p:nvPr/>
        </p:nvSpPr>
        <p:spPr>
          <a:xfrm>
            <a:off x="437229" y="1529370"/>
            <a:ext cx="10237859" cy="2056973"/>
          </a:xfrm>
          <a:prstGeom prst="rect">
            <a:avLst/>
          </a:prstGeom>
        </p:spPr>
        <p:txBody>
          <a:bodyPr wrap="square">
            <a:spAutoFit/>
          </a:bodyPr>
          <a:lstStyle/>
          <a:p>
            <a:pPr>
              <a:spcBef>
                <a:spcPts val="600"/>
              </a:spcBef>
              <a:spcAft>
                <a:spcPts val="800"/>
              </a:spcAft>
            </a:pPr>
            <a:r>
              <a:rPr lang="en-US" sz="3200" b="1" dirty="0">
                <a:solidFill>
                  <a:prstClr val="black"/>
                </a:solidFill>
              </a:rPr>
              <a:t>In April, Provision Healthcare chose New Orleans to build the Louisiana Proton Therapy Center, showing the city’s continued growth as a destination for healthcare.</a:t>
            </a:r>
          </a:p>
          <a:p>
            <a:pPr marL="0" lvl="1">
              <a:spcBef>
                <a:spcPts val="600"/>
              </a:spcBef>
              <a:spcAft>
                <a:spcPts val="600"/>
              </a:spcAft>
            </a:pPr>
            <a:endParaRPr lang="en-US" sz="2000"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57" y="3273436"/>
            <a:ext cx="7592129" cy="2638265"/>
          </a:xfrm>
          <a:prstGeom prst="rect">
            <a:avLst/>
          </a:prstGeom>
        </p:spPr>
      </p:pic>
    </p:spTree>
    <p:extLst>
      <p:ext uri="{BB962C8B-B14F-4D97-AF65-F5344CB8AC3E}">
        <p14:creationId xmlns:p14="http://schemas.microsoft.com/office/powerpoint/2010/main" val="23912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0" y="0"/>
            <a:ext cx="10972800" cy="1143000"/>
          </a:xfrm>
        </p:spPr>
        <p:txBody>
          <a:bodyPr>
            <a:normAutofit/>
          </a:bodyPr>
          <a:lstStyle/>
          <a:p>
            <a:r>
              <a:rPr lang="en-US" dirty="0">
                <a:latin typeface="Franklin Gothic Book" panose="020B0503020102020204" pitchFamily="34" charset="0"/>
              </a:rPr>
              <a:t>WhyNOLA Campaign Evolves: Videos</a:t>
            </a:r>
          </a:p>
        </p:txBody>
      </p:sp>
      <p:sp>
        <p:nvSpPr>
          <p:cNvPr id="3" name="Content Placeholder 2"/>
          <p:cNvSpPr>
            <a:spLocks noGrp="1"/>
          </p:cNvSpPr>
          <p:nvPr>
            <p:ph idx="1"/>
          </p:nvPr>
        </p:nvSpPr>
        <p:spPr>
          <a:xfrm>
            <a:off x="543332" y="3368035"/>
            <a:ext cx="11118574" cy="1914074"/>
          </a:xfrm>
        </p:spPr>
        <p:txBody>
          <a:bodyPr>
            <a:noAutofit/>
          </a:bodyPr>
          <a:lstStyle/>
          <a:p>
            <a:pPr marL="0" indent="0" algn="ctr">
              <a:buNone/>
            </a:pPr>
            <a:r>
              <a:rPr lang="en-US" sz="4400" dirty="0">
                <a:solidFill>
                  <a:srgbClr val="009900"/>
                </a:solidFill>
                <a:effectLst>
                  <a:outerShdw blurRad="38100" dist="38100" dir="2700000" algn="tl">
                    <a:srgbClr val="000000">
                      <a:alpha val="43137"/>
                    </a:srgbClr>
                  </a:outerShdw>
                </a:effectLst>
                <a:latin typeface="Franklin Gothic Book" panose="020B0503020102020204" pitchFamily="34" charset="0"/>
              </a:rPr>
              <a:t>NEW ORLEANS BUSINESS PEOPLE TALK </a:t>
            </a:r>
          </a:p>
          <a:p>
            <a:pPr marL="0" indent="0" algn="ctr">
              <a:buNone/>
            </a:pPr>
            <a:r>
              <a:rPr lang="en-US" sz="4400" dirty="0">
                <a:solidFill>
                  <a:srgbClr val="009900"/>
                </a:solidFill>
                <a:effectLst>
                  <a:outerShdw blurRad="38100" dist="38100" dir="2700000" algn="tl">
                    <a:srgbClr val="000000">
                      <a:alpha val="43137"/>
                    </a:srgbClr>
                  </a:outerShdw>
                </a:effectLst>
                <a:latin typeface="Franklin Gothic Book" panose="020B0503020102020204" pitchFamily="34" charset="0"/>
              </a:rPr>
              <a:t>“WHY NOLA” FOR BUSINESS</a:t>
            </a:r>
          </a:p>
          <a:p>
            <a:pPr marL="0" indent="0" algn="ctr">
              <a:buNone/>
            </a:pPr>
            <a:endParaRPr lang="en-US" sz="4400" dirty="0">
              <a:solidFill>
                <a:srgbClr val="009900"/>
              </a:solidFill>
              <a:effectLst>
                <a:outerShdw blurRad="38100" dist="38100" dir="2700000" algn="tl">
                  <a:srgbClr val="000000">
                    <a:alpha val="43137"/>
                  </a:srgbClr>
                </a:outerShdw>
              </a:effectLst>
            </a:endParaRPr>
          </a:p>
          <a:p>
            <a:pPr marL="0" indent="0" algn="ctr">
              <a:buNone/>
            </a:pPr>
            <a:endParaRPr lang="en-US" sz="1200" dirty="0">
              <a:solidFill>
                <a:srgbClr val="009900"/>
              </a:solidFill>
              <a:effectLst>
                <a:outerShdw blurRad="38100" dist="38100" dir="2700000" algn="tl">
                  <a:srgbClr val="000000">
                    <a:alpha val="43137"/>
                  </a:srgbClr>
                </a:outerShdw>
              </a:effectLst>
            </a:endParaRPr>
          </a:p>
          <a:p>
            <a:pPr marL="0" indent="0" algn="ctr">
              <a:buNone/>
            </a:pPr>
            <a:endParaRPr lang="en-US" sz="1200" dirty="0">
              <a:solidFill>
                <a:srgbClr val="009900"/>
              </a:solidFill>
              <a:effectLst>
                <a:outerShdw blurRad="38100" dist="38100" dir="2700000" algn="tl">
                  <a:srgbClr val="000000">
                    <a:alpha val="43137"/>
                  </a:srgbClr>
                </a:outerShdw>
              </a:effectLst>
            </a:endParaRPr>
          </a:p>
        </p:txBody>
      </p:sp>
      <p:pic>
        <p:nvPicPr>
          <p:cNvPr id="4" name="Picture 3" descr="WhyNOLA_Logo_4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857" y="1499435"/>
            <a:ext cx="4724400" cy="901700"/>
          </a:xfrm>
          <a:prstGeom prst="rect">
            <a:avLst/>
          </a:prstGeom>
        </p:spPr>
      </p:pic>
    </p:spTree>
    <p:extLst>
      <p:ext uri="{BB962C8B-B14F-4D97-AF65-F5344CB8AC3E}">
        <p14:creationId xmlns:p14="http://schemas.microsoft.com/office/powerpoint/2010/main" val="32326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70" y="0"/>
            <a:ext cx="10972800" cy="1143000"/>
          </a:xfrm>
        </p:spPr>
        <p:txBody>
          <a:bodyPr>
            <a:normAutofit/>
          </a:bodyPr>
          <a:lstStyle/>
          <a:p>
            <a:r>
              <a:rPr lang="en-US" dirty="0" err="1">
                <a:latin typeface="Franklin Gothic Book" panose="020B0503020102020204" pitchFamily="34" charset="0"/>
              </a:rPr>
              <a:t>WhyNOLA</a:t>
            </a:r>
            <a:r>
              <a:rPr lang="en-US" dirty="0">
                <a:latin typeface="Franklin Gothic Book" panose="020B0503020102020204" pitchFamily="34" charset="0"/>
              </a:rPr>
              <a:t> Campaign Evolves: Graphics</a:t>
            </a:r>
          </a:p>
        </p:txBody>
      </p:sp>
      <p:pic>
        <p:nvPicPr>
          <p:cNvPr id="3" name="Content Placeholder 2" descr="Screen Shot 2017-06-15 at 5.53.2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82" t="-407" r="-159685" b="407"/>
          <a:stretch/>
        </p:blipFill>
        <p:spPr>
          <a:xfrm>
            <a:off x="584201" y="998165"/>
            <a:ext cx="12324366" cy="5083445"/>
          </a:xfrm>
        </p:spPr>
      </p:pic>
      <p:pic>
        <p:nvPicPr>
          <p:cNvPr id="4" name="Picture 3" descr="Screen Shot 2017-06-15 at 5.53.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600" y="1028438"/>
            <a:ext cx="4879265" cy="5265924"/>
          </a:xfrm>
          <a:prstGeom prst="rect">
            <a:avLst/>
          </a:prstGeom>
        </p:spPr>
      </p:pic>
    </p:spTree>
    <p:extLst>
      <p:ext uri="{BB962C8B-B14F-4D97-AF65-F5344CB8AC3E}">
        <p14:creationId xmlns:p14="http://schemas.microsoft.com/office/powerpoint/2010/main" val="85160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14"/>
            <a:ext cx="10972800" cy="1143000"/>
          </a:xfrm>
        </p:spPr>
        <p:txBody>
          <a:bodyPr>
            <a:normAutofit/>
          </a:bodyPr>
          <a:lstStyle/>
          <a:p>
            <a:r>
              <a:rPr lang="en-US" sz="2800" dirty="0">
                <a:latin typeface="Franklin Gothic Book" panose="020B0503020102020204" pitchFamily="34" charset="0"/>
              </a:rPr>
              <a:t>#WhyNOLA Campaign Evolves: Partnerships</a:t>
            </a:r>
          </a:p>
        </p:txBody>
      </p:sp>
      <p:sp>
        <p:nvSpPr>
          <p:cNvPr id="3" name="TextBox 2"/>
          <p:cNvSpPr txBox="1"/>
          <p:nvPr/>
        </p:nvSpPr>
        <p:spPr>
          <a:xfrm>
            <a:off x="139189" y="1478580"/>
            <a:ext cx="10250673" cy="4154983"/>
          </a:xfrm>
          <a:prstGeom prst="rect">
            <a:avLst/>
          </a:prstGeom>
          <a:noFill/>
        </p:spPr>
        <p:txBody>
          <a:bodyPr wrap="none" rtlCol="0">
            <a:spAutoFit/>
          </a:bodyPr>
          <a:lstStyle/>
          <a:p>
            <a:r>
              <a:rPr lang="en-US" sz="2400" dirty="0">
                <a:solidFill>
                  <a:prstClr val="black"/>
                </a:solidFill>
              </a:rPr>
              <a:t>NOTMC has partnered to produce a series: </a:t>
            </a:r>
          </a:p>
          <a:p>
            <a:r>
              <a:rPr lang="en-US" sz="2400" dirty="0">
                <a:solidFill>
                  <a:prstClr val="black"/>
                </a:solidFill>
              </a:rPr>
              <a:t>“GoNOLA Presents #WhyNOLA – a project of the New Orleans Business Alliance”</a:t>
            </a: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r>
              <a:rPr lang="en-US" sz="2400" dirty="0">
                <a:solidFill>
                  <a:prstClr val="black"/>
                </a:solidFill>
              </a:rPr>
              <a:t>We are rolling out their content this summer on NOLABA.org and social media, </a:t>
            </a:r>
          </a:p>
          <a:p>
            <a:r>
              <a:rPr lang="en-US" sz="2400" dirty="0">
                <a:solidFill>
                  <a:prstClr val="black"/>
                </a:solidFill>
              </a:rPr>
              <a:t>starting with Music Box Village and Joy the Baker.</a:t>
            </a:r>
          </a:p>
        </p:txBody>
      </p:sp>
      <p:pic>
        <p:nvPicPr>
          <p:cNvPr id="4" name="Picture 3" descr="Screen Shot 2017-06-13 at 4.1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909" y="2418307"/>
            <a:ext cx="6479823" cy="2326090"/>
          </a:xfrm>
          <a:prstGeom prst="rect">
            <a:avLst/>
          </a:prstGeom>
        </p:spPr>
      </p:pic>
    </p:spTree>
    <p:extLst>
      <p:ext uri="{BB962C8B-B14F-4D97-AF65-F5344CB8AC3E}">
        <p14:creationId xmlns:p14="http://schemas.microsoft.com/office/powerpoint/2010/main" val="273741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 y="0"/>
            <a:ext cx="8640134" cy="1084037"/>
          </a:xfrm>
          <a:prstGeom prst="rect">
            <a:avLst/>
          </a:prstGeom>
        </p:spPr>
        <p:txBody>
          <a:bodyPr vert="horz" lIns="274320" tIns="27861" rIns="55721" bIns="27861" rtlCol="0" anchor="ctr">
            <a:noAutofit/>
          </a:bodyPr>
          <a:lstStyle>
            <a:lvl1pPr algn="l" defTabSz="457200" rtl="0" eaLnBrk="1" latinLnBrk="0" hangingPunct="1">
              <a:spcBef>
                <a:spcPct val="0"/>
              </a:spcBef>
              <a:buNone/>
              <a:defRPr sz="3200" kern="1200">
                <a:solidFill>
                  <a:srgbClr val="FFFFFF"/>
                </a:solidFill>
                <a:latin typeface="KlavikaLight-Plain"/>
                <a:ea typeface="+mj-ea"/>
                <a:cs typeface="KlavikaLight-Plain"/>
              </a:defRPr>
            </a:lvl1pPr>
          </a:lstStyle>
          <a:p>
            <a:r>
              <a:rPr lang="en-US" sz="2300" dirty="0">
                <a:latin typeface="Klavika Light" panose="02000506040000020004" pitchFamily="50" charset="0"/>
              </a:rPr>
              <a:t>RETAIL’S CONTINUED IMPACT: NOLABA’s initial focus, remains critical given the direct impact to the City coffers; sales tax leakage reduced by city’s retail growth</a:t>
            </a:r>
          </a:p>
        </p:txBody>
      </p:sp>
      <p:sp>
        <p:nvSpPr>
          <p:cNvPr id="20" name="Rectangle 19"/>
          <p:cNvSpPr/>
          <p:nvPr/>
        </p:nvSpPr>
        <p:spPr>
          <a:xfrm>
            <a:off x="310399" y="1352550"/>
            <a:ext cx="6298499" cy="1285875"/>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prstClr val="white"/>
                </a:solidFill>
              </a:rPr>
              <a:t>Since 2010</a:t>
            </a:r>
          </a:p>
          <a:p>
            <a:pPr marL="285750" indent="-285750">
              <a:buFont typeface="Arial" panose="020B0604020202020204" pitchFamily="34" charset="0"/>
              <a:buChar char="•"/>
            </a:pPr>
            <a:r>
              <a:rPr lang="en-US" dirty="0">
                <a:solidFill>
                  <a:prstClr val="white"/>
                </a:solidFill>
              </a:rPr>
              <a:t>More than </a:t>
            </a:r>
            <a:r>
              <a:rPr lang="en-US" b="1" dirty="0">
                <a:solidFill>
                  <a:prstClr val="white"/>
                </a:solidFill>
              </a:rPr>
              <a:t>50</a:t>
            </a:r>
            <a:r>
              <a:rPr lang="en-US" dirty="0">
                <a:solidFill>
                  <a:prstClr val="white"/>
                </a:solidFill>
              </a:rPr>
              <a:t> new retailers have announced or opened in New Orleans</a:t>
            </a:r>
          </a:p>
          <a:p>
            <a:pPr marL="285750" indent="-285750">
              <a:buFont typeface="Arial" panose="020B0604020202020204" pitchFamily="34" charset="0"/>
              <a:buChar char="•"/>
            </a:pPr>
            <a:r>
              <a:rPr lang="en-US" dirty="0">
                <a:solidFill>
                  <a:prstClr val="white"/>
                </a:solidFill>
              </a:rPr>
              <a:t>$</a:t>
            </a:r>
            <a:r>
              <a:rPr lang="en-US" b="1" dirty="0">
                <a:solidFill>
                  <a:prstClr val="white"/>
                </a:solidFill>
              </a:rPr>
              <a:t>65M</a:t>
            </a:r>
            <a:r>
              <a:rPr lang="en-US" dirty="0">
                <a:solidFill>
                  <a:prstClr val="white"/>
                </a:solidFill>
              </a:rPr>
              <a:t> increase in local sales tax collection</a:t>
            </a:r>
          </a:p>
        </p:txBody>
      </p:sp>
      <p:grpSp>
        <p:nvGrpSpPr>
          <p:cNvPr id="2" name="Agrupar 1"/>
          <p:cNvGrpSpPr/>
          <p:nvPr/>
        </p:nvGrpSpPr>
        <p:grpSpPr>
          <a:xfrm>
            <a:off x="7283448" y="1671577"/>
            <a:ext cx="4497076" cy="4470496"/>
            <a:chOff x="7011291" y="1301592"/>
            <a:chExt cx="5045401" cy="5060765"/>
          </a:xfrm>
        </p:grpSpPr>
        <p:pic>
          <p:nvPicPr>
            <p:cNvPr id="3" name="Imagen 2"/>
            <p:cNvPicPr>
              <a:picLocks noChangeAspect="1"/>
            </p:cNvPicPr>
            <p:nvPr/>
          </p:nvPicPr>
          <p:blipFill>
            <a:blip r:embed="rId2"/>
            <a:stretch>
              <a:fillRect/>
            </a:stretch>
          </p:blipFill>
          <p:spPr>
            <a:xfrm>
              <a:off x="10746713" y="1308754"/>
              <a:ext cx="1309979" cy="5053603"/>
            </a:xfrm>
            <a:prstGeom prst="rect">
              <a:avLst/>
            </a:prstGeom>
          </p:spPr>
        </p:pic>
        <p:pic>
          <p:nvPicPr>
            <p:cNvPr id="6" name="Imagen 5"/>
            <p:cNvPicPr>
              <a:picLocks noChangeAspect="1"/>
            </p:cNvPicPr>
            <p:nvPr/>
          </p:nvPicPr>
          <p:blipFill>
            <a:blip r:embed="rId3"/>
            <a:stretch>
              <a:fillRect/>
            </a:stretch>
          </p:blipFill>
          <p:spPr>
            <a:xfrm>
              <a:off x="7011291" y="1301592"/>
              <a:ext cx="3792898" cy="5025132"/>
            </a:xfrm>
            <a:prstGeom prst="rect">
              <a:avLst/>
            </a:prstGeom>
          </p:spPr>
        </p:pic>
      </p:grpSp>
      <p:pic>
        <p:nvPicPr>
          <p:cNvPr id="7" name="Imagen 6"/>
          <p:cNvPicPr>
            <a:picLocks noChangeAspect="1"/>
          </p:cNvPicPr>
          <p:nvPr/>
        </p:nvPicPr>
        <p:blipFill>
          <a:blip r:embed="rId4"/>
          <a:stretch>
            <a:fillRect/>
          </a:stretch>
        </p:blipFill>
        <p:spPr>
          <a:xfrm>
            <a:off x="310399" y="2724505"/>
            <a:ext cx="6194823" cy="3652745"/>
          </a:xfrm>
          <a:prstGeom prst="rect">
            <a:avLst/>
          </a:prstGeom>
        </p:spPr>
      </p:pic>
    </p:spTree>
    <p:extLst>
      <p:ext uri="{BB962C8B-B14F-4D97-AF65-F5344CB8AC3E}">
        <p14:creationId xmlns:p14="http://schemas.microsoft.com/office/powerpoint/2010/main" val="670857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36456</TotalTime>
  <Words>1559</Words>
  <Application>Microsoft Office PowerPoint</Application>
  <PresentationFormat>Widescreen</PresentationFormat>
  <Paragraphs>317</Paragraphs>
  <Slides>16</Slides>
  <Notes>12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16</vt:i4>
      </vt:variant>
    </vt:vector>
  </HeadingPairs>
  <TitlesOfParts>
    <vt:vector size="33" baseType="lpstr">
      <vt:lpstr>Arial</vt:lpstr>
      <vt:lpstr>Calibri</vt:lpstr>
      <vt:lpstr>Franklin Gothic Book</vt:lpstr>
      <vt:lpstr>Klavika Basic Regular</vt:lpstr>
      <vt:lpstr>Klavika Light</vt:lpstr>
      <vt:lpstr>KlavikaLight-Plain</vt:lpstr>
      <vt:lpstr>Mangal</vt:lpstr>
      <vt:lpstr>Times New Roman</vt:lpstr>
      <vt:lpstr>Wingdings</vt:lpstr>
      <vt:lpstr>Custom Design</vt:lpstr>
      <vt:lpstr>1_Custom Design</vt:lpstr>
      <vt:lpstr>1_Office Theme</vt:lpstr>
      <vt:lpstr>2_Custom Design</vt:lpstr>
      <vt:lpstr>4_Custom Design</vt:lpstr>
      <vt:lpstr>3_Custom Design</vt:lpstr>
      <vt:lpstr>5_Custom Design</vt:lpstr>
      <vt:lpstr>6_Custom Design</vt:lpstr>
      <vt:lpstr>WHY WE EXIST:  CREATING MORE ECONOMIC SECURITY FOR MORE NEW ORLEANIANS</vt:lpstr>
      <vt:lpstr>Special Thanks to Our Current Investors</vt:lpstr>
      <vt:lpstr>NOLABA Board of Directors</vt:lpstr>
      <vt:lpstr>PowerPoint Presentation</vt:lpstr>
      <vt:lpstr>ELEVATING NEW ORLEANS AS A BIO REGION</vt:lpstr>
      <vt:lpstr>WhyNOLA Campaign Evolves: Videos</vt:lpstr>
      <vt:lpstr>WhyNOLA Campaign Evolves: Graphics</vt:lpstr>
      <vt:lpstr>#WhyNOLA Campaign Evolves: Partnerships</vt:lpstr>
      <vt:lpstr>PowerPoint Presentation</vt:lpstr>
      <vt:lpstr>PowerPoint Presentation</vt:lpstr>
      <vt:lpstr>OPPORTUNITIES FOR ADDITIONAL  ENGAGEMENT WITH NOLABA</vt:lpstr>
      <vt:lpstr>NOLABA STAFF</vt:lpstr>
      <vt:lpstr>FOLLOW NOLABA ON SOCIAL MEDIA:</vt:lpstr>
      <vt:lpstr>THANK YOU</vt:lpstr>
      <vt:lpstr>PowerPoint Presentation</vt:lpstr>
      <vt:lpstr>ECONOMIC DEVELOPMENT AMBASSADORSHIP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Orleans Economic Snapshot</dc:title>
  <dc:creator>John Rials</dc:creator>
  <cp:lastModifiedBy>New Orleans Business Alliance</cp:lastModifiedBy>
  <cp:revision>469</cp:revision>
  <cp:lastPrinted>2017-06-21T22:16:28Z</cp:lastPrinted>
  <dcterms:created xsi:type="dcterms:W3CDTF">2015-04-02T00:36:08Z</dcterms:created>
  <dcterms:modified xsi:type="dcterms:W3CDTF">2017-06-30T15:54:59Z</dcterms:modified>
</cp:coreProperties>
</file>