
<file path=[Content_Types].xml><?xml version="1.0" encoding="utf-8"?>
<Types xmlns="http://schemas.openxmlformats.org/package/2006/content-types">
  <Default Extension="xml" ContentType="application/xml"/>
  <Default Extension="bin" ContentType="application/vnd.openxmlformats-officedocument.presentationml.printerSettings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4" r:id="rId1"/>
    <p:sldMasterId id="2147483666" r:id="rId2"/>
    <p:sldMasterId id="2147483651" r:id="rId3"/>
  </p:sldMasterIdLst>
  <p:notesMasterIdLst>
    <p:notesMasterId r:id="rId12"/>
  </p:notesMasterIdLst>
  <p:sldIdLst>
    <p:sldId id="256" r:id="rId4"/>
    <p:sldId id="332" r:id="rId5"/>
    <p:sldId id="333" r:id="rId6"/>
    <p:sldId id="334" r:id="rId7"/>
    <p:sldId id="335" r:id="rId8"/>
    <p:sldId id="336" r:id="rId9"/>
    <p:sldId id="338" r:id="rId10"/>
    <p:sldId id="337" r:id="rId11"/>
  </p:sldIdLst>
  <p:sldSz cx="12192000" cy="6858000"/>
  <p:notesSz cx="6950075" cy="923607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John Rials" initials="JR" lastIdx="1" clrIdx="0">
    <p:extLst/>
  </p:cmAuthor>
  <p:cmAuthor id="2" name="Ken Weatherup" initials="KW" lastIdx="7" clrIdx="1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E065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975" autoAdjust="0"/>
    <p:restoredTop sz="94660"/>
  </p:normalViewPr>
  <p:slideViewPr>
    <p:cSldViewPr snapToGrid="0">
      <p:cViewPr varScale="1">
        <p:scale>
          <a:sx n="80" d="100"/>
          <a:sy n="80" d="100"/>
        </p:scale>
        <p:origin x="-120" y="-56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8.xml"/><Relationship Id="rId12" Type="http://schemas.openxmlformats.org/officeDocument/2006/relationships/notesMaster" Target="notesMasters/notesMaster1.xml"/><Relationship Id="rId13" Type="http://schemas.openxmlformats.org/officeDocument/2006/relationships/printerSettings" Target="printerSettings/printerSettings1.bin"/><Relationship Id="rId14" Type="http://schemas.openxmlformats.org/officeDocument/2006/relationships/commentAuthors" Target="commentAuthors.xml"/><Relationship Id="rId15" Type="http://schemas.openxmlformats.org/officeDocument/2006/relationships/presProps" Target="presProps.xml"/><Relationship Id="rId16" Type="http://schemas.openxmlformats.org/officeDocument/2006/relationships/viewProps" Target="viewProps.xml"/><Relationship Id="rId17" Type="http://schemas.openxmlformats.org/officeDocument/2006/relationships/theme" Target="theme/theme1.xml"/><Relationship Id="rId18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Master" Target="slideMasters/slideMaster3.xml"/><Relationship Id="rId4" Type="http://schemas.openxmlformats.org/officeDocument/2006/relationships/slide" Target="slides/slide1.xml"/><Relationship Id="rId5" Type="http://schemas.openxmlformats.org/officeDocument/2006/relationships/slide" Target="slides/slide2.xml"/><Relationship Id="rId6" Type="http://schemas.openxmlformats.org/officeDocument/2006/relationships/slide" Target="slides/slide3.xml"/><Relationship Id="rId7" Type="http://schemas.openxmlformats.org/officeDocument/2006/relationships/slide" Target="slides/slide4.xml"/><Relationship Id="rId8" Type="http://schemas.openxmlformats.org/officeDocument/2006/relationships/slide" Target="slides/slide5.xml"/><Relationship Id="rId9" Type="http://schemas.openxmlformats.org/officeDocument/2006/relationships/slide" Target="slides/slide6.xml"/><Relationship Id="rId10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11488" cy="4635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37000" y="0"/>
            <a:ext cx="3011488" cy="4635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1036D03-EB46-4643-8FF1-E799A26B94C5}" type="datetimeFigureOut">
              <a:rPr lang="en-US" smtClean="0"/>
              <a:t>7/31/16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03263" y="1154113"/>
            <a:ext cx="5543550" cy="31178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95325" y="4445000"/>
            <a:ext cx="5559425" cy="3636963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772525"/>
            <a:ext cx="3011488" cy="4635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37000" y="8772525"/>
            <a:ext cx="3011488" cy="4635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2D5F830-66FD-43CB-8601-3AB13BC99B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273942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D5F830-66FD-43CB-8601-3AB13BC99B59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261742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D5F830-66FD-43CB-8601-3AB13BC99B59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261742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914400" y="-147948"/>
            <a:ext cx="10363200" cy="1470025"/>
          </a:xfrm>
        </p:spPr>
        <p:txBody>
          <a:bodyPr>
            <a:normAutofit/>
          </a:bodyPr>
          <a:lstStyle>
            <a:lvl1pPr algn="l">
              <a:defRPr sz="3200">
                <a:solidFill>
                  <a:srgbClr val="FFFFFF"/>
                </a:solidFill>
                <a:latin typeface="KlavikaLight-Plain"/>
                <a:cs typeface="KlavikaLight-Plain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2C521B-954D-B24A-9165-CC71E79928D0}" type="datetimeFigureOut">
              <a:rPr lang="en-US" smtClean="0"/>
              <a:t>7/31/16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456622"/>
            <a:ext cx="2844800" cy="365125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3AA4DB8D-9F79-BD47-A877-B9466EE30DCA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132478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2C521B-954D-B24A-9165-CC71E79928D0}" type="datetimeFigureOut">
              <a:rPr lang="en-US" smtClean="0"/>
              <a:t>7/31/16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456622"/>
            <a:ext cx="2844800" cy="365125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3AA4DB8D-9F79-BD47-A877-B9466EE30DCA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373141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8"/>
            <a:ext cx="27432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8"/>
            <a:ext cx="80772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2C521B-954D-B24A-9165-CC71E79928D0}" type="datetimeFigureOut">
              <a:rPr lang="en-US" smtClean="0"/>
              <a:t>7/31/16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456622"/>
            <a:ext cx="2844800" cy="365125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3AA4DB8D-9F79-BD47-A877-B9466EE30DCA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4845500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7354845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600200"/>
            <a:ext cx="109728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0"/>
            <a:ext cx="2844800" cy="365125"/>
          </a:xfrm>
          <a:prstGeom prst="rect">
            <a:avLst/>
          </a:prstGeom>
        </p:spPr>
        <p:txBody>
          <a:bodyPr/>
          <a:lstStyle/>
          <a:p>
            <a:fld id="{64D6D5B0-A1DC-2249-A1BB-C980C3B0ACFC}" type="datetimeFigureOut">
              <a:rPr lang="en-US" smtClean="0"/>
              <a:t>7/31/16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356350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0"/>
            <a:ext cx="2844800" cy="365125"/>
          </a:xfrm>
          <a:prstGeom prst="rect">
            <a:avLst/>
          </a:prstGeom>
        </p:spPr>
        <p:txBody>
          <a:bodyPr/>
          <a:lstStyle/>
          <a:p>
            <a:fld id="{A3CB3841-5694-604D-83B0-228EEE0C90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267957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613" y="4406900"/>
            <a:ext cx="103632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613" y="2906713"/>
            <a:ext cx="103632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0"/>
            <a:ext cx="2844800" cy="365125"/>
          </a:xfrm>
          <a:prstGeom prst="rect">
            <a:avLst/>
          </a:prstGeom>
        </p:spPr>
        <p:txBody>
          <a:bodyPr/>
          <a:lstStyle/>
          <a:p>
            <a:fld id="{64D6D5B0-A1DC-2249-A1BB-C980C3B0ACFC}" type="datetimeFigureOut">
              <a:rPr lang="en-US" smtClean="0"/>
              <a:t>7/31/16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356350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0"/>
            <a:ext cx="2844800" cy="365125"/>
          </a:xfrm>
          <a:prstGeom prst="rect">
            <a:avLst/>
          </a:prstGeom>
        </p:spPr>
        <p:txBody>
          <a:bodyPr/>
          <a:lstStyle/>
          <a:p>
            <a:fld id="{A3CB3841-5694-604D-83B0-228EEE0C90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208509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0"/>
            <a:ext cx="54102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600200"/>
            <a:ext cx="54102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09600" y="6356350"/>
            <a:ext cx="2844800" cy="365125"/>
          </a:xfrm>
          <a:prstGeom prst="rect">
            <a:avLst/>
          </a:prstGeom>
        </p:spPr>
        <p:txBody>
          <a:bodyPr/>
          <a:lstStyle/>
          <a:p>
            <a:fld id="{64D6D5B0-A1DC-2249-A1BB-C980C3B0ACFC}" type="datetimeFigureOut">
              <a:rPr lang="en-US" smtClean="0"/>
              <a:t>7/31/16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165600" y="6356350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737600" y="6356350"/>
            <a:ext cx="2844800" cy="365125"/>
          </a:xfrm>
          <a:prstGeom prst="rect">
            <a:avLst/>
          </a:prstGeom>
        </p:spPr>
        <p:txBody>
          <a:bodyPr/>
          <a:lstStyle/>
          <a:p>
            <a:fld id="{A3CB3841-5694-604D-83B0-228EEE0C90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809482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3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3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2838" y="1535113"/>
            <a:ext cx="5389562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2838" y="2174875"/>
            <a:ext cx="5389562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609600" y="6356350"/>
            <a:ext cx="2844800" cy="365125"/>
          </a:xfrm>
          <a:prstGeom prst="rect">
            <a:avLst/>
          </a:prstGeom>
        </p:spPr>
        <p:txBody>
          <a:bodyPr/>
          <a:lstStyle/>
          <a:p>
            <a:fld id="{64D6D5B0-A1DC-2249-A1BB-C980C3B0ACFC}" type="datetimeFigureOut">
              <a:rPr lang="en-US" smtClean="0"/>
              <a:t>7/31/16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165600" y="6356350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737600" y="6356350"/>
            <a:ext cx="2844800" cy="365125"/>
          </a:xfrm>
          <a:prstGeom prst="rect">
            <a:avLst/>
          </a:prstGeom>
        </p:spPr>
        <p:txBody>
          <a:bodyPr/>
          <a:lstStyle/>
          <a:p>
            <a:fld id="{A3CB3841-5694-604D-83B0-228EEE0C90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097432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09600" y="6356350"/>
            <a:ext cx="2844800" cy="365125"/>
          </a:xfrm>
          <a:prstGeom prst="rect">
            <a:avLst/>
          </a:prstGeom>
        </p:spPr>
        <p:txBody>
          <a:bodyPr/>
          <a:lstStyle/>
          <a:p>
            <a:fld id="{64D6D5B0-A1DC-2249-A1BB-C980C3B0ACFC}" type="datetimeFigureOut">
              <a:rPr lang="en-US" smtClean="0"/>
              <a:t>7/31/16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165600" y="6356350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737600" y="6356350"/>
            <a:ext cx="2844800" cy="365125"/>
          </a:xfrm>
          <a:prstGeom prst="rect">
            <a:avLst/>
          </a:prstGeom>
        </p:spPr>
        <p:txBody>
          <a:bodyPr/>
          <a:lstStyle/>
          <a:p>
            <a:fld id="{A3CB3841-5694-604D-83B0-228EEE0C90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01231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609600" y="6356350"/>
            <a:ext cx="2844800" cy="365125"/>
          </a:xfrm>
          <a:prstGeom prst="rect">
            <a:avLst/>
          </a:prstGeom>
        </p:spPr>
        <p:txBody>
          <a:bodyPr/>
          <a:lstStyle/>
          <a:p>
            <a:fld id="{64D6D5B0-A1DC-2249-A1BB-C980C3B0ACFC}" type="datetimeFigureOut">
              <a:rPr lang="en-US" smtClean="0"/>
              <a:t>7/31/16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165600" y="6356350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737600" y="6356350"/>
            <a:ext cx="2844800" cy="365125"/>
          </a:xfrm>
          <a:prstGeom prst="rect">
            <a:avLst/>
          </a:prstGeom>
        </p:spPr>
        <p:txBody>
          <a:bodyPr/>
          <a:lstStyle/>
          <a:p>
            <a:fld id="{A3CB3841-5694-604D-83B0-228EEE0C90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621996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40116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7263" y="273050"/>
            <a:ext cx="6815137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1435100"/>
            <a:ext cx="40116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09600" y="6356350"/>
            <a:ext cx="2844800" cy="365125"/>
          </a:xfrm>
          <a:prstGeom prst="rect">
            <a:avLst/>
          </a:prstGeom>
        </p:spPr>
        <p:txBody>
          <a:bodyPr/>
          <a:lstStyle/>
          <a:p>
            <a:fld id="{64D6D5B0-A1DC-2249-A1BB-C980C3B0ACFC}" type="datetimeFigureOut">
              <a:rPr lang="en-US" smtClean="0"/>
              <a:t>7/31/16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165600" y="6356350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737600" y="6356350"/>
            <a:ext cx="2844800" cy="365125"/>
          </a:xfrm>
          <a:prstGeom prst="rect">
            <a:avLst/>
          </a:prstGeom>
        </p:spPr>
        <p:txBody>
          <a:bodyPr/>
          <a:lstStyle/>
          <a:p>
            <a:fld id="{A3CB3841-5694-604D-83B0-228EEE0C90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81449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09600" y="0"/>
            <a:ext cx="10972800" cy="1143000"/>
          </a:xfrm>
        </p:spPr>
        <p:txBody>
          <a:bodyPr>
            <a:normAutofit/>
          </a:bodyPr>
          <a:lstStyle>
            <a:lvl1pPr algn="l">
              <a:defRPr sz="3200">
                <a:solidFill>
                  <a:srgbClr val="FFFFFF"/>
                </a:solidFill>
                <a:latin typeface="KlavikaLight-Plain"/>
                <a:cs typeface="KlavikaLight-Plain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2C521B-954D-B24A-9165-CC71E79928D0}" type="datetimeFigureOut">
              <a:rPr lang="en-US" smtClean="0"/>
              <a:t>7/31/16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456622"/>
            <a:ext cx="2844800" cy="365125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3AA4DB8D-9F79-BD47-A877-B9466EE30DCA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807917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188" y="4800600"/>
            <a:ext cx="73152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188" y="612775"/>
            <a:ext cx="73152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188" y="5367338"/>
            <a:ext cx="73152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09600" y="6356350"/>
            <a:ext cx="2844800" cy="365125"/>
          </a:xfrm>
          <a:prstGeom prst="rect">
            <a:avLst/>
          </a:prstGeom>
        </p:spPr>
        <p:txBody>
          <a:bodyPr/>
          <a:lstStyle/>
          <a:p>
            <a:fld id="{64D6D5B0-A1DC-2249-A1BB-C980C3B0ACFC}" type="datetimeFigureOut">
              <a:rPr lang="en-US" smtClean="0"/>
              <a:t>7/31/16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165600" y="6356350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737600" y="6356350"/>
            <a:ext cx="2844800" cy="365125"/>
          </a:xfrm>
          <a:prstGeom prst="rect">
            <a:avLst/>
          </a:prstGeom>
        </p:spPr>
        <p:txBody>
          <a:bodyPr/>
          <a:lstStyle/>
          <a:p>
            <a:fld id="{A3CB3841-5694-604D-83B0-228EEE0C90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033319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1600200"/>
            <a:ext cx="109728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0"/>
            <a:ext cx="2844800" cy="365125"/>
          </a:xfrm>
          <a:prstGeom prst="rect">
            <a:avLst/>
          </a:prstGeom>
        </p:spPr>
        <p:txBody>
          <a:bodyPr/>
          <a:lstStyle/>
          <a:p>
            <a:fld id="{64D6D5B0-A1DC-2249-A1BB-C980C3B0ACFC}" type="datetimeFigureOut">
              <a:rPr lang="en-US" smtClean="0"/>
              <a:t>7/31/16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356350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0"/>
            <a:ext cx="2844800" cy="365125"/>
          </a:xfrm>
          <a:prstGeom prst="rect">
            <a:avLst/>
          </a:prstGeom>
        </p:spPr>
        <p:txBody>
          <a:bodyPr/>
          <a:lstStyle/>
          <a:p>
            <a:fld id="{A3CB3841-5694-604D-83B0-228EEE0C90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103995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8"/>
            <a:ext cx="27432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8"/>
            <a:ext cx="80772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0"/>
            <a:ext cx="2844800" cy="365125"/>
          </a:xfrm>
          <a:prstGeom prst="rect">
            <a:avLst/>
          </a:prstGeom>
        </p:spPr>
        <p:txBody>
          <a:bodyPr/>
          <a:lstStyle/>
          <a:p>
            <a:fld id="{64D6D5B0-A1DC-2249-A1BB-C980C3B0ACFC}" type="datetimeFigureOut">
              <a:rPr lang="en-US" smtClean="0"/>
              <a:t>7/31/16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356350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0"/>
            <a:ext cx="2844800" cy="365125"/>
          </a:xfrm>
          <a:prstGeom prst="rect">
            <a:avLst/>
          </a:prstGeom>
        </p:spPr>
        <p:txBody>
          <a:bodyPr/>
          <a:lstStyle/>
          <a:p>
            <a:fld id="{A3CB3841-5694-604D-83B0-228EEE0C90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144693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7313614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6160027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613" y="4406900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613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2C521B-954D-B24A-9165-CC71E79928D0}" type="datetimeFigureOut">
              <a:rPr lang="en-US" smtClean="0"/>
              <a:t>7/31/16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456622"/>
            <a:ext cx="2844800" cy="365125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3AA4DB8D-9F79-BD47-A877-B9466EE30DCA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974889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0"/>
            <a:ext cx="54102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600200"/>
            <a:ext cx="54102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2C521B-954D-B24A-9165-CC71E79928D0}" type="datetimeFigureOut">
              <a:rPr lang="en-US" smtClean="0"/>
              <a:t>7/31/16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456622"/>
            <a:ext cx="2844800" cy="365125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3AA4DB8D-9F79-BD47-A877-B9466EE30DCA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335650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3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3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2838" y="1535113"/>
            <a:ext cx="5389562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2838" y="2174875"/>
            <a:ext cx="5389562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2C521B-954D-B24A-9165-CC71E79928D0}" type="datetimeFigureOut">
              <a:rPr lang="en-US" smtClean="0"/>
              <a:t>7/31/16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456622"/>
            <a:ext cx="2844800" cy="365125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3AA4DB8D-9F79-BD47-A877-B9466EE30DCA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809674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2C521B-954D-B24A-9165-CC71E79928D0}" type="datetimeFigureOut">
              <a:rPr lang="en-US" smtClean="0"/>
              <a:t>7/31/16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456622"/>
            <a:ext cx="2844800" cy="365125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3AA4DB8D-9F79-BD47-A877-B9466EE30DCA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861818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2C521B-954D-B24A-9165-CC71E79928D0}" type="datetimeFigureOut">
              <a:rPr lang="en-US" smtClean="0"/>
              <a:t>7/31/16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456622"/>
            <a:ext cx="2844800" cy="365125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3AA4DB8D-9F79-BD47-A877-B9466EE30DCA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673845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40116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7263" y="273050"/>
            <a:ext cx="681513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1435100"/>
            <a:ext cx="40116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2C521B-954D-B24A-9165-CC71E79928D0}" type="datetimeFigureOut">
              <a:rPr lang="en-US" smtClean="0"/>
              <a:t>7/31/16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456622"/>
            <a:ext cx="2844800" cy="365125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3AA4DB8D-9F79-BD47-A877-B9466EE30DCA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612825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188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188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188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2C521B-954D-B24A-9165-CC71E79928D0}" type="datetimeFigureOut">
              <a:rPr lang="en-US" smtClean="0"/>
              <a:t>7/31/16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456622"/>
            <a:ext cx="2844800" cy="365125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3AA4DB8D-9F79-BD47-A877-B9466EE30DCA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86146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1.jpg"/><Relationship Id="rId14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_rels/slideMaster2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22.xml"/><Relationship Id="rId12" Type="http://schemas.openxmlformats.org/officeDocument/2006/relationships/theme" Target="../theme/theme2.xml"/><Relationship Id="rId13" Type="http://schemas.openxmlformats.org/officeDocument/2006/relationships/image" Target="../media/image3.jpg"/><Relationship Id="rId1" Type="http://schemas.openxmlformats.org/officeDocument/2006/relationships/slideLayout" Target="../slideLayouts/slideLayout1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theme" Target="../theme/theme3.xml"/><Relationship Id="rId4" Type="http://schemas.openxmlformats.org/officeDocument/2006/relationships/image" Target="../media/image4.jpg"/><Relationship Id="rId1" Type="http://schemas.openxmlformats.org/officeDocument/2006/relationships/slideLayout" Target="../slideLayouts/slideLayout23.xml"/><Relationship Id="rId2" Type="http://schemas.openxmlformats.org/officeDocument/2006/relationships/slideLayout" Target="../slideLayouts/slideLayout2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0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0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92C521B-954D-B24A-9165-CC71E79928D0}" type="datetimeFigureOut">
              <a:rPr lang="en-US" smtClean="0"/>
              <a:t>7/31/16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0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0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A4DB8D-9F79-BD47-A877-B9466EE30DCA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/>
          <p:cNvSpPr/>
          <p:nvPr userDrawn="1"/>
        </p:nvSpPr>
        <p:spPr>
          <a:xfrm>
            <a:off x="1" y="0"/>
            <a:ext cx="12192000" cy="6858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 descr="footer.jpg"/>
          <p:cNvPicPr>
            <a:picLocks noChangeAspect="1"/>
          </p:cNvPicPr>
          <p:nvPr userDrawn="1"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187"/>
          <a:stretch/>
        </p:blipFill>
        <p:spPr>
          <a:xfrm>
            <a:off x="0" y="6491107"/>
            <a:ext cx="12192000" cy="375181"/>
          </a:xfrm>
          <a:prstGeom prst="rect">
            <a:avLst/>
          </a:prstGeom>
        </p:spPr>
      </p:pic>
      <p:pic>
        <p:nvPicPr>
          <p:cNvPr id="9" name="Picture 8" descr="header.png"/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0623176" cy="1310192"/>
          </a:xfrm>
          <a:prstGeom prst="rect">
            <a:avLst/>
          </a:prstGeom>
        </p:spPr>
      </p:pic>
      <p:sp>
        <p:nvSpPr>
          <p:cNvPr id="11" name="Slide Number Placeholder 5"/>
          <p:cNvSpPr txBox="1">
            <a:spLocks/>
          </p:cNvSpPr>
          <p:nvPr userDrawn="1"/>
        </p:nvSpPr>
        <p:spPr>
          <a:xfrm>
            <a:off x="8737600" y="6506758"/>
            <a:ext cx="28448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3AA4DB8D-9F79-BD47-A877-B9466EE30DCA}" type="slidenum">
              <a:rPr lang="en-US" sz="1200" smtClean="0"/>
              <a:pPr algn="r"/>
              <a:t>‹#›</a:t>
            </a:fld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13759048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5" r:id="rId1"/>
    <p:sldLayoutId id="2147483656" r:id="rId2"/>
    <p:sldLayoutId id="2147483657" r:id="rId3"/>
    <p:sldLayoutId id="2147483658" r:id="rId4"/>
    <p:sldLayoutId id="2147483659" r:id="rId5"/>
    <p:sldLayoutId id="2147483660" r:id="rId6"/>
    <p:sldLayoutId id="2147483661" r:id="rId7"/>
    <p:sldLayoutId id="2147483662" r:id="rId8"/>
    <p:sldLayoutId id="2147483663" r:id="rId9"/>
    <p:sldLayoutId id="2147483664" r:id="rId10"/>
    <p:sldLayoutId id="2147483665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rotWithShape="1">
          <a:blip r:embed="rId1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939225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  <p:sldLayoutId id="2147483668" r:id="rId2"/>
    <p:sldLayoutId id="2147483669" r:id="rId3"/>
    <p:sldLayoutId id="2147483670" r:id="rId4"/>
    <p:sldLayoutId id="2147483671" r:id="rId5"/>
    <p:sldLayoutId id="2147483672" r:id="rId6"/>
    <p:sldLayoutId id="2147483673" r:id="rId7"/>
    <p:sldLayoutId id="2147483674" r:id="rId8"/>
    <p:sldLayoutId id="2147483675" r:id="rId9"/>
    <p:sldLayoutId id="2147483676" r:id="rId10"/>
    <p:sldLayoutId id="2147483677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slider.jpg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2192000" cy="69311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02290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2" r:id="rId1"/>
    <p:sldLayoutId id="2147483653" r:id="rId2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5.jp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mailto:ceaton@nolaba.org" TargetMode="External"/><Relationship Id="rId4" Type="http://schemas.openxmlformats.org/officeDocument/2006/relationships/hyperlink" Target="https://www.facebook.com/NewOrleansBusinessAlliance/" TargetMode="External"/><Relationship Id="rId5" Type="http://schemas.openxmlformats.org/officeDocument/2006/relationships/image" Target="../media/image6.png"/><Relationship Id="rId6" Type="http://schemas.openxmlformats.org/officeDocument/2006/relationships/hyperlink" Target="https://twitter.com/NewOrleansBA" TargetMode="External"/><Relationship Id="rId7" Type="http://schemas.openxmlformats.org/officeDocument/2006/relationships/image" Target="../media/image7.png"/><Relationship Id="rId8" Type="http://schemas.openxmlformats.org/officeDocument/2006/relationships/hyperlink" Target="https://www.instagram.com/nolabusinessalliance/" TargetMode="External"/><Relationship Id="rId9" Type="http://schemas.openxmlformats.org/officeDocument/2006/relationships/image" Target="../media/image8.png"/><Relationship Id="rId10" Type="http://schemas.openxmlformats.org/officeDocument/2006/relationships/hyperlink" Target="https://www.linkedin.com/company/new-orleans-business-alliance" TargetMode="External"/><Relationship Id="rId11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2" Type="http://schemas.openxmlformats.org/officeDocument/2006/relationships/hyperlink" Target="mailto:aferguson@nolaba.org" TargetMode="Externa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mailto:aferguson@nolaba.org?subject=WhyNOLA" TargetMode="Externa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mailto:aferguson@nolaba.org" TargetMode="Externa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www.nolaba.org/whynola-campaign/" TargetMode="External"/><Relationship Id="rId3" Type="http://schemas.openxmlformats.org/officeDocument/2006/relationships/hyperlink" Target="https://youtu.be/nExJLjmSJ5g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twitter.com/NewOrleansBA" TargetMode="External"/><Relationship Id="rId4" Type="http://schemas.openxmlformats.org/officeDocument/2006/relationships/hyperlink" Target="https://www.instagram.com/nolabusinessalliance/" TargetMode="External"/><Relationship Id="rId5" Type="http://schemas.openxmlformats.org/officeDocument/2006/relationships/hyperlink" Target="https://www.linkedin.com/company/2617437?trk=vsrp_companies_cluster_name&amp;trkInfo=VSRPsearchId:57927081469987045538,VSRPtargetId:2617437,VSRPcmpt:companies_cluster" TargetMode="External"/><Relationship Id="rId6" Type="http://schemas.openxmlformats.org/officeDocument/2006/relationships/hyperlink" Target="mailto:aferguson@nolaba.org" TargetMode="External"/><Relationship Id="rId7" Type="http://schemas.openxmlformats.org/officeDocument/2006/relationships/hyperlink" Target="mailto:ceaton@nolaba.org" TargetMode="External"/><Relationship Id="rId1" Type="http://schemas.openxmlformats.org/officeDocument/2006/relationships/slideLayout" Target="../slideLayouts/slideLayout2.xml"/><Relationship Id="rId2" Type="http://schemas.openxmlformats.org/officeDocument/2006/relationships/hyperlink" Target="https://www.facebook.com/NewOrleansBusinessAlliance/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4" Type="http://schemas.openxmlformats.org/officeDocument/2006/relationships/hyperlink" Target="mailto:aferguson@nolaba.org" TargetMode="External"/><Relationship Id="rId5" Type="http://schemas.openxmlformats.org/officeDocument/2006/relationships/hyperlink" Target="mailto:ceaton@nolaba.org" TargetMode="External"/><Relationship Id="rId1" Type="http://schemas.openxmlformats.org/officeDocument/2006/relationships/slideLayout" Target="../slideLayouts/slideLayout23.xml"/><Relationship Id="rId2" Type="http://schemas.openxmlformats.org/officeDocument/2006/relationships/notesSlide" Target="../notesSlides/notesSlide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ubtitle 2"/>
          <p:cNvSpPr>
            <a:spLocks noGrp="1"/>
          </p:cNvSpPr>
          <p:nvPr>
            <p:ph type="subTitle" idx="4294967295"/>
          </p:nvPr>
        </p:nvSpPr>
        <p:spPr>
          <a:xfrm>
            <a:off x="1585643" y="4452738"/>
            <a:ext cx="6762249" cy="811740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indent="0" algn="r">
              <a:buNone/>
            </a:pPr>
            <a:r>
              <a:rPr lang="en-US" sz="2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CAMPAIGN LAUNCH – AUGUST 1, 2016</a:t>
            </a:r>
            <a:endParaRPr lang="en-US" sz="20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8" name="Title 1"/>
          <p:cNvSpPr>
            <a:spLocks noGrp="1"/>
          </p:cNvSpPr>
          <p:nvPr>
            <p:ph type="ctrTitle" idx="4294967295"/>
          </p:nvPr>
        </p:nvSpPr>
        <p:spPr>
          <a:xfrm>
            <a:off x="554881" y="2833049"/>
            <a:ext cx="7772400" cy="1470025"/>
          </a:xfrm>
          <a:prstGeom prst="rect">
            <a:avLst/>
          </a:prstGeom>
        </p:spPr>
        <p:txBody>
          <a:bodyPr>
            <a:noAutofit/>
          </a:bodyPr>
          <a:lstStyle/>
          <a:p>
            <a:pPr algn="r"/>
            <a:r>
              <a:rPr lang="en-US" sz="4000" dirty="0" err="1" smtClean="0">
                <a:solidFill>
                  <a:schemeClr val="accent3">
                    <a:lumMod val="50000"/>
                  </a:schemeClr>
                </a:solidFill>
                <a:latin typeface="KlavikaLight-Plain"/>
                <a:cs typeface="KlavikaLight-Plain"/>
              </a:rPr>
              <a:t>WhyNOLA</a:t>
            </a:r>
            <a:r>
              <a:rPr lang="en-US" sz="4000" dirty="0" smtClean="0">
                <a:solidFill>
                  <a:schemeClr val="accent3">
                    <a:lumMod val="50000"/>
                  </a:schemeClr>
                </a:solidFill>
                <a:latin typeface="KlavikaLight-Plain"/>
                <a:cs typeface="KlavikaLight-Plain"/>
              </a:rPr>
              <a:t> Rollout Tool Kit</a:t>
            </a:r>
            <a:endParaRPr lang="en-US" sz="4000" dirty="0">
              <a:solidFill>
                <a:schemeClr val="accent3">
                  <a:lumMod val="50000"/>
                </a:schemeClr>
              </a:solidFill>
              <a:latin typeface="KlavikaLight-Plain"/>
              <a:cs typeface="KlavikaLight-Plain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496235" y="5477221"/>
            <a:ext cx="497728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 smtClean="0">
                <a:solidFill>
                  <a:schemeClr val="bg1">
                    <a:lumMod val="50000"/>
                  </a:schemeClr>
                </a:solidFill>
                <a:latin typeface="Klavika Basic Regular" pitchFamily="34" charset="0"/>
              </a:rPr>
              <a:t>Why New Orleans is the ideal intersection of commerce and culture – one story at a time. </a:t>
            </a:r>
            <a:endParaRPr lang="en-US" sz="1600" dirty="0">
              <a:solidFill>
                <a:schemeClr val="bg1">
                  <a:lumMod val="50000"/>
                </a:schemeClr>
              </a:solidFill>
              <a:latin typeface="Klavika Basic Regular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0836233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The </a:t>
            </a:r>
            <a:r>
              <a:rPr lang="en-US" sz="3600" dirty="0" err="1" smtClean="0"/>
              <a:t>WhyNOLA</a:t>
            </a:r>
            <a:r>
              <a:rPr lang="en-US" sz="3600" dirty="0" smtClean="0"/>
              <a:t> Campaign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dirty="0" smtClean="0"/>
              <a:t>At </a:t>
            </a:r>
            <a:r>
              <a:rPr lang="en-US" dirty="0"/>
              <a:t>the New Orleans Business Alliance, we believe New Orleans offers </a:t>
            </a:r>
            <a:r>
              <a:rPr lang="en-US" b="1" dirty="0"/>
              <a:t>the ideal intersection of commerce and culture.</a:t>
            </a:r>
            <a:r>
              <a:rPr lang="en-US" dirty="0"/>
              <a:t> A place where it’s possible to build a business from the ground up, take a company to the next level of growth, or pursue your professional goals </a:t>
            </a:r>
            <a:r>
              <a:rPr lang="en-US" i="1" dirty="0"/>
              <a:t>while</a:t>
            </a:r>
            <a:r>
              <a:rPr lang="en-US" dirty="0"/>
              <a:t> leading a full and interesting life. </a:t>
            </a:r>
            <a:r>
              <a:rPr lang="en-US" dirty="0" smtClean="0"/>
              <a:t>The </a:t>
            </a:r>
            <a:r>
              <a:rPr lang="en-US" dirty="0"/>
              <a:t>proof is in the stories of those who do it every day. </a:t>
            </a:r>
            <a:r>
              <a:rPr lang="en-US" dirty="0" smtClean="0"/>
              <a:t> 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b="1" dirty="0" err="1" smtClean="0"/>
              <a:t>WhyNOLA</a:t>
            </a:r>
            <a:r>
              <a:rPr lang="en-US" dirty="0" smtClean="0"/>
              <a:t> features individual members of the business community to tell the story of why New Orleans is a great place to build a business or a career.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7161365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How You Can Join the Campaign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en-US" sz="4100" b="1" u="sng" dirty="0"/>
              <a:t>Easy Involvement: </a:t>
            </a:r>
          </a:p>
          <a:p>
            <a:pPr lvl="0">
              <a:spcBef>
                <a:spcPts val="768"/>
              </a:spcBef>
            </a:pPr>
            <a:r>
              <a:rPr lang="en-US" b="1" dirty="0"/>
              <a:t>Connect to the New Orleans Business Alliance</a:t>
            </a:r>
            <a:r>
              <a:rPr lang="en-US" dirty="0"/>
              <a:t> via </a:t>
            </a:r>
            <a:endParaRPr lang="en-US" dirty="0" smtClean="0"/>
          </a:p>
          <a:p>
            <a:pPr marL="457200" lvl="1" indent="0">
              <a:buNone/>
            </a:pPr>
            <a:endParaRPr lang="en-US" dirty="0" smtClean="0"/>
          </a:p>
          <a:p>
            <a:pPr lvl="1"/>
            <a:endParaRPr lang="en-US" dirty="0"/>
          </a:p>
          <a:p>
            <a:pPr lvl="0"/>
            <a:endParaRPr lang="en-US" b="1" dirty="0" smtClean="0"/>
          </a:p>
          <a:p>
            <a:pPr lvl="0"/>
            <a:r>
              <a:rPr lang="en-US" b="1" dirty="0" smtClean="0"/>
              <a:t>Share </a:t>
            </a:r>
            <a:r>
              <a:rPr lang="en-US" b="1" dirty="0"/>
              <a:t>our first video </a:t>
            </a:r>
            <a:r>
              <a:rPr lang="en-US" dirty="0"/>
              <a:t>with your colleagues, customers and friends via social media </a:t>
            </a:r>
            <a:r>
              <a:rPr lang="en-US" b="1" dirty="0"/>
              <a:t>using #</a:t>
            </a:r>
            <a:r>
              <a:rPr lang="en-US" b="1" dirty="0" err="1"/>
              <a:t>WhyNOLA</a:t>
            </a:r>
            <a:r>
              <a:rPr lang="en-US" dirty="0"/>
              <a:t>. 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  <a:p>
            <a:pPr lvl="0"/>
            <a:r>
              <a:rPr lang="en-US" b="1" dirty="0"/>
              <a:t>Email us </a:t>
            </a:r>
            <a:r>
              <a:rPr lang="en-US" dirty="0"/>
              <a:t>to let us know you like the </a:t>
            </a:r>
            <a:r>
              <a:rPr lang="en-US" dirty="0" smtClean="0"/>
              <a:t>campaign. We’ll keep you posted on new content. </a:t>
            </a:r>
          </a:p>
          <a:p>
            <a:pPr lvl="1"/>
            <a:r>
              <a:rPr lang="en-US" dirty="0" smtClean="0"/>
              <a:t>Amy </a:t>
            </a:r>
            <a:r>
              <a:rPr lang="en-US" dirty="0"/>
              <a:t>Ferguson, NOLABA Director of Communications, </a:t>
            </a:r>
            <a:r>
              <a:rPr lang="en-US" u="sng" dirty="0">
                <a:hlinkClick r:id="rId2"/>
              </a:rPr>
              <a:t>aferguson@nolaba.org</a:t>
            </a:r>
            <a:r>
              <a:rPr lang="en-US" dirty="0"/>
              <a:t>, </a:t>
            </a:r>
            <a:endParaRPr lang="en-US" dirty="0" smtClean="0"/>
          </a:p>
          <a:p>
            <a:pPr lvl="1"/>
            <a:r>
              <a:rPr lang="en-US" dirty="0" smtClean="0"/>
              <a:t>Cameron </a:t>
            </a:r>
            <a:r>
              <a:rPr lang="en-US" dirty="0"/>
              <a:t>Eaton, </a:t>
            </a:r>
            <a:r>
              <a:rPr lang="en-US" dirty="0" smtClean="0"/>
              <a:t>NOLABA Director </a:t>
            </a:r>
            <a:r>
              <a:rPr lang="en-US" dirty="0"/>
              <a:t>of Marketing, </a:t>
            </a:r>
            <a:r>
              <a:rPr lang="en-US" u="sng" dirty="0">
                <a:hlinkClick r:id="rId3"/>
              </a:rPr>
              <a:t>ceaton@nolaba.org</a:t>
            </a:r>
            <a:r>
              <a:rPr lang="en-US" dirty="0"/>
              <a:t>. </a:t>
            </a:r>
          </a:p>
        </p:txBody>
      </p:sp>
      <p:pic>
        <p:nvPicPr>
          <p:cNvPr id="1026" name="Picture 2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2584" y="2513545"/>
            <a:ext cx="677272" cy="6772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0" name="Picture 6">
            <a:hlinkClick r:id="rId6"/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45462" y="2513545"/>
            <a:ext cx="677272" cy="6772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2" name="Picture 8">
            <a:hlinkClick r:id="rId8"/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23106" y="2513545"/>
            <a:ext cx="677272" cy="6772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3" name="Picture 9">
            <a:hlinkClick r:id="rId10"/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88896" y="2513546"/>
            <a:ext cx="766829" cy="6772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1701023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How You Can Join the Campaign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b="1" u="sng" dirty="0"/>
              <a:t>Step It Up</a:t>
            </a:r>
          </a:p>
          <a:p>
            <a:pPr lvl="0"/>
            <a:r>
              <a:rPr lang="en-US" b="1" dirty="0"/>
              <a:t>Use </a:t>
            </a:r>
            <a:r>
              <a:rPr lang="en-US" b="1" dirty="0" err="1"/>
              <a:t>WhyNOLA</a:t>
            </a:r>
            <a:r>
              <a:rPr lang="en-US" b="1" dirty="0"/>
              <a:t> hashtags </a:t>
            </a:r>
            <a:r>
              <a:rPr lang="en-US" dirty="0"/>
              <a:t>- #</a:t>
            </a:r>
            <a:r>
              <a:rPr lang="en-US" dirty="0" err="1"/>
              <a:t>WhyNOLA</a:t>
            </a:r>
            <a:r>
              <a:rPr lang="en-US" dirty="0"/>
              <a:t>, </a:t>
            </a:r>
            <a:r>
              <a:rPr lang="en-US" dirty="0" smtClean="0"/>
              <a:t>#NOLA4biz, #</a:t>
            </a:r>
            <a:r>
              <a:rPr lang="en-US" dirty="0" err="1" smtClean="0"/>
              <a:t>NOLAtech</a:t>
            </a:r>
            <a:r>
              <a:rPr lang="en-US" dirty="0" smtClean="0"/>
              <a:t>, #</a:t>
            </a:r>
            <a:r>
              <a:rPr lang="en-US" dirty="0" err="1" smtClean="0"/>
              <a:t>NOLAbio</a:t>
            </a:r>
            <a:r>
              <a:rPr lang="en-US" dirty="0" smtClean="0"/>
              <a:t>, #</a:t>
            </a:r>
            <a:r>
              <a:rPr lang="en-US" dirty="0" err="1" smtClean="0"/>
              <a:t>NOLAretail</a:t>
            </a:r>
            <a:r>
              <a:rPr lang="en-US" dirty="0" smtClean="0"/>
              <a:t>, #</a:t>
            </a:r>
            <a:r>
              <a:rPr lang="en-US" dirty="0" err="1" smtClean="0"/>
              <a:t>NOLAbiz</a:t>
            </a:r>
            <a:r>
              <a:rPr lang="en-US" dirty="0" smtClean="0"/>
              <a:t> #</a:t>
            </a:r>
            <a:r>
              <a:rPr lang="en-US" dirty="0" err="1" smtClean="0"/>
              <a:t>WhyNOLAProspers</a:t>
            </a:r>
            <a:endParaRPr lang="en-US" dirty="0"/>
          </a:p>
          <a:p>
            <a:pPr lvl="0"/>
            <a:r>
              <a:rPr lang="en-US" b="1" dirty="0"/>
              <a:t>Share </a:t>
            </a:r>
            <a:r>
              <a:rPr lang="en-US" b="1" dirty="0" err="1"/>
              <a:t>WhyNOLA</a:t>
            </a:r>
            <a:r>
              <a:rPr lang="en-US" b="1" dirty="0"/>
              <a:t> content </a:t>
            </a:r>
            <a:r>
              <a:rPr lang="en-US" dirty="0"/>
              <a:t>via your email marketing, social media, websites, etc. – </a:t>
            </a:r>
            <a:r>
              <a:rPr lang="en-US" b="1" dirty="0"/>
              <a:t>we’ll provide it </a:t>
            </a:r>
            <a:r>
              <a:rPr lang="en-US" dirty="0"/>
              <a:t>by email or social media a couple of times a month. </a:t>
            </a:r>
            <a:r>
              <a:rPr lang="en-US" b="1" dirty="0" smtClean="0">
                <a:hlinkClick r:id="rId2"/>
              </a:rPr>
              <a:t>Email us </a:t>
            </a:r>
            <a:r>
              <a:rPr lang="en-US" b="1" dirty="0" smtClean="0"/>
              <a:t>to </a:t>
            </a:r>
            <a:r>
              <a:rPr lang="en-US" b="1" dirty="0"/>
              <a:t>get on the list</a:t>
            </a:r>
            <a:r>
              <a:rPr lang="en-US" dirty="0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205176690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How You Can Join the Campaign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b="1" u="sng" dirty="0"/>
              <a:t>All In</a:t>
            </a:r>
          </a:p>
          <a:p>
            <a:pPr lvl="0"/>
            <a:r>
              <a:rPr lang="en-US" b="1" dirty="0"/>
              <a:t>Create your own video </a:t>
            </a:r>
            <a:r>
              <a:rPr lang="en-US" dirty="0"/>
              <a:t>to answer one of these questions and post to social media with hashtag </a:t>
            </a:r>
            <a:r>
              <a:rPr lang="en-US" b="1" dirty="0"/>
              <a:t>#</a:t>
            </a:r>
            <a:r>
              <a:rPr lang="en-US" b="1" dirty="0" err="1"/>
              <a:t>WhyNOLA</a:t>
            </a:r>
            <a:endParaRPr lang="en-US" b="1" dirty="0"/>
          </a:p>
          <a:p>
            <a:pPr lvl="1"/>
            <a:r>
              <a:rPr lang="en-US" dirty="0"/>
              <a:t>Why is New Orleans a great place for your </a:t>
            </a:r>
            <a:r>
              <a:rPr lang="en-US" dirty="0" smtClean="0"/>
              <a:t>business/occupation</a:t>
            </a:r>
            <a:r>
              <a:rPr lang="en-US" dirty="0"/>
              <a:t>?</a:t>
            </a:r>
          </a:p>
          <a:p>
            <a:pPr lvl="1"/>
            <a:r>
              <a:rPr lang="en-US" dirty="0"/>
              <a:t>What do you love about building a career or working in New Orleans? </a:t>
            </a:r>
          </a:p>
          <a:p>
            <a:pPr lvl="1"/>
            <a:r>
              <a:rPr lang="en-US" dirty="0"/>
              <a:t>What do you love about the way people do business in New Orleans?</a:t>
            </a:r>
          </a:p>
          <a:p>
            <a:pPr lvl="1"/>
            <a:r>
              <a:rPr lang="en-US" dirty="0"/>
              <a:t>What kind of progress in New Orleans excites you</a:t>
            </a:r>
            <a:r>
              <a:rPr lang="en-US" dirty="0" smtClean="0"/>
              <a:t>?</a:t>
            </a:r>
            <a:br>
              <a:rPr lang="en-US" dirty="0" smtClean="0"/>
            </a:br>
            <a:endParaRPr lang="en-US" dirty="0"/>
          </a:p>
          <a:p>
            <a:pPr lvl="0"/>
            <a:r>
              <a:rPr lang="en-US" b="1" dirty="0"/>
              <a:t>Have a </a:t>
            </a:r>
            <a:r>
              <a:rPr lang="en-US" b="1" dirty="0" smtClean="0"/>
              <a:t>great </a:t>
            </a:r>
            <a:r>
              <a:rPr lang="en-US" b="1" dirty="0" err="1" smtClean="0"/>
              <a:t>WhyNOLA</a:t>
            </a:r>
            <a:r>
              <a:rPr lang="en-US" b="1" dirty="0" smtClean="0"/>
              <a:t> story</a:t>
            </a:r>
            <a:r>
              <a:rPr lang="en-US" dirty="0" smtClean="0"/>
              <a:t>? </a:t>
            </a:r>
          </a:p>
          <a:p>
            <a:pPr lvl="1"/>
            <a:r>
              <a:rPr lang="en-US" dirty="0" smtClean="0"/>
              <a:t>Contact </a:t>
            </a:r>
            <a:r>
              <a:rPr lang="en-US" dirty="0"/>
              <a:t>Amy Ferguson, </a:t>
            </a:r>
            <a:r>
              <a:rPr lang="en-US" u="sng" dirty="0" smtClean="0">
                <a:hlinkClick r:id="rId2"/>
              </a:rPr>
              <a:t>aferguson@nolaba.org</a:t>
            </a:r>
            <a:r>
              <a:rPr lang="en-US" dirty="0" smtClean="0"/>
              <a:t>, 504-934-4508.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0547841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Some Content To Get You Started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/>
              <a:t>Career opportunities. Interesting life. Awesome people. @</a:t>
            </a:r>
            <a:r>
              <a:rPr lang="en-US" dirty="0" err="1"/>
              <a:t>NewOrleansBA</a:t>
            </a:r>
            <a:r>
              <a:rPr lang="en-US" dirty="0"/>
              <a:t> #</a:t>
            </a:r>
            <a:r>
              <a:rPr lang="en-US" dirty="0" err="1"/>
              <a:t>WhyNOLA</a:t>
            </a:r>
            <a:r>
              <a:rPr lang="en-US" dirty="0"/>
              <a:t>  </a:t>
            </a:r>
            <a:r>
              <a:rPr lang="en-US" dirty="0">
                <a:hlinkClick r:id="rId2"/>
              </a:rPr>
              <a:t>http://www.nolaba.org/whynola-campaign</a:t>
            </a:r>
            <a:r>
              <a:rPr lang="en-US" dirty="0" smtClean="0">
                <a:hlinkClick r:id="rId2"/>
              </a:rPr>
              <a:t>/</a:t>
            </a: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Live a whole life – not just work, sleep, repeat. #</a:t>
            </a:r>
            <a:r>
              <a:rPr lang="en-US" dirty="0" err="1"/>
              <a:t>WhyNOLA</a:t>
            </a:r>
            <a:r>
              <a:rPr lang="en-US" dirty="0"/>
              <a:t> @</a:t>
            </a:r>
            <a:r>
              <a:rPr lang="en-US" dirty="0" err="1"/>
              <a:t>NewOrleansBA</a:t>
            </a:r>
            <a:r>
              <a:rPr lang="en-US" dirty="0"/>
              <a:t>  </a:t>
            </a:r>
            <a:r>
              <a:rPr lang="en-US" dirty="0">
                <a:hlinkClick r:id="rId2"/>
              </a:rPr>
              <a:t>http://www.nolaba.org/whynola-campaign</a:t>
            </a:r>
            <a:r>
              <a:rPr lang="en-US" dirty="0" smtClean="0">
                <a:hlinkClick r:id="rId2"/>
              </a:rPr>
              <a:t>/</a:t>
            </a:r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pPr lvl="0"/>
            <a:r>
              <a:rPr lang="en-US" dirty="0"/>
              <a:t>@</a:t>
            </a:r>
            <a:r>
              <a:rPr lang="en-US" dirty="0" err="1"/>
              <a:t>NewOrleansBA</a:t>
            </a:r>
            <a:r>
              <a:rPr lang="en-US" dirty="0"/>
              <a:t> takes a closer look at what fuels the thriving tech industry in NOLA during @</a:t>
            </a:r>
            <a:r>
              <a:rPr lang="en-US" dirty="0" err="1"/>
              <a:t>CollisionHQ</a:t>
            </a:r>
            <a:r>
              <a:rPr lang="en-US" dirty="0"/>
              <a:t> . #</a:t>
            </a:r>
            <a:r>
              <a:rPr lang="en-US" dirty="0" err="1" smtClean="0"/>
              <a:t>WhyNOLA</a:t>
            </a:r>
            <a:r>
              <a:rPr lang="en-US" dirty="0"/>
              <a:t>  </a:t>
            </a:r>
            <a:r>
              <a:rPr lang="en-US" dirty="0">
                <a:hlinkClick r:id="rId3"/>
              </a:rPr>
              <a:t>https://youtu.be/</a:t>
            </a:r>
            <a:r>
              <a:rPr lang="en-US" dirty="0" smtClean="0">
                <a:hlinkClick r:id="rId3"/>
              </a:rPr>
              <a:t>nExJLjmSJ5g</a:t>
            </a:r>
            <a:r>
              <a:rPr lang="en-US" dirty="0" smtClean="0"/>
              <a:t> </a:t>
            </a:r>
          </a:p>
          <a:p>
            <a:pPr marL="0" lvl="0" indent="0">
              <a:buNone/>
            </a:pPr>
            <a:endParaRPr lang="en-US" dirty="0"/>
          </a:p>
          <a:p>
            <a:r>
              <a:rPr lang="en-US" dirty="0" smtClean="0"/>
              <a:t>#</a:t>
            </a:r>
            <a:r>
              <a:rPr lang="en-US" dirty="0" err="1" smtClean="0"/>
              <a:t>WhyNOLA</a:t>
            </a:r>
            <a:r>
              <a:rPr lang="en-US" dirty="0" smtClean="0"/>
              <a:t>?- It’s a City that Values Work/</a:t>
            </a:r>
            <a:r>
              <a:rPr lang="en-US" dirty="0"/>
              <a:t>Life Balance! </a:t>
            </a:r>
            <a:r>
              <a:rPr lang="en-US" dirty="0">
                <a:hlinkClick r:id="rId2"/>
              </a:rPr>
              <a:t>http://www.nolaba.org/whynola-campaign</a:t>
            </a:r>
            <a:r>
              <a:rPr lang="en-US" dirty="0" smtClean="0">
                <a:hlinkClick r:id="rId2"/>
              </a:rPr>
              <a:t>/</a:t>
            </a:r>
            <a:endParaRPr lang="en-US" dirty="0" smtClean="0"/>
          </a:p>
          <a:p>
            <a:endParaRPr lang="en-US" dirty="0"/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53347798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Some Content To Get You Started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47500" lnSpcReduction="20000"/>
          </a:bodyPr>
          <a:lstStyle/>
          <a:p>
            <a:pPr marL="0" indent="0">
              <a:buNone/>
            </a:pPr>
            <a:r>
              <a:rPr lang="en-US" sz="5900" dirty="0" smtClean="0"/>
              <a:t>Sample Email to members, friends, etc. </a:t>
            </a:r>
          </a:p>
          <a:p>
            <a:pPr marL="0" indent="0">
              <a:buNone/>
            </a:pPr>
            <a:endParaRPr lang="en-US" sz="5900" dirty="0" smtClean="0"/>
          </a:p>
          <a:p>
            <a:pPr marL="0" indent="0">
              <a:buNone/>
            </a:pPr>
            <a:r>
              <a:rPr lang="en-US" dirty="0"/>
              <a:t>Today the New Orleans Business Alliance (NOLABA) launched </a:t>
            </a:r>
            <a:r>
              <a:rPr lang="en-US" b="1" dirty="0" err="1"/>
              <a:t>WhyNOLA</a:t>
            </a:r>
            <a:r>
              <a:rPr lang="en-US" b="1" dirty="0"/>
              <a:t>,</a:t>
            </a:r>
            <a:r>
              <a:rPr lang="en-US" dirty="0"/>
              <a:t> a new campaign to tell the story of why New Orleans is a great place to build a business or a career using stories of those who do it every day. </a:t>
            </a:r>
            <a:r>
              <a:rPr lang="en-US" b="1" dirty="0" err="1"/>
              <a:t>WhyNOLA</a:t>
            </a:r>
            <a:r>
              <a:rPr lang="en-US" dirty="0"/>
              <a:t> showcases New Orleans as </a:t>
            </a:r>
            <a:r>
              <a:rPr lang="en-US" b="1" dirty="0"/>
              <a:t>the ideal intersection of commerce and culture. </a:t>
            </a:r>
            <a:r>
              <a:rPr lang="en-US" dirty="0"/>
              <a:t>NOLABA will post a new story from a member of the business community each week. </a:t>
            </a: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Please help spread these stories across the city, the nation and the world. Yours might be one of them. </a:t>
            </a:r>
          </a:p>
          <a:p>
            <a:pPr marL="0" indent="0">
              <a:buNone/>
            </a:pPr>
            <a:r>
              <a:rPr lang="en-US" dirty="0" smtClean="0"/>
              <a:t>There are lots </a:t>
            </a:r>
            <a:r>
              <a:rPr lang="en-US" dirty="0"/>
              <a:t>of easy ways to join the</a:t>
            </a:r>
            <a:r>
              <a:rPr lang="en-US" b="1" dirty="0"/>
              <a:t> </a:t>
            </a:r>
            <a:r>
              <a:rPr lang="en-US" b="1" dirty="0" err="1"/>
              <a:t>WhyNOLA</a:t>
            </a:r>
            <a:r>
              <a:rPr lang="en-US" dirty="0"/>
              <a:t> campaign: </a:t>
            </a: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Connect to the New Orleans Business Alliance via </a:t>
            </a:r>
            <a:r>
              <a:rPr lang="en-US" dirty="0">
                <a:hlinkClick r:id="rId2"/>
              </a:rPr>
              <a:t>Facebook</a:t>
            </a:r>
            <a:r>
              <a:rPr lang="en-US" dirty="0" smtClean="0">
                <a:hlinkClick r:id="rId2"/>
              </a:rPr>
              <a:t>,  </a:t>
            </a:r>
            <a:r>
              <a:rPr lang="en-US" dirty="0" smtClean="0">
                <a:hlinkClick r:id="rId3"/>
              </a:rPr>
              <a:t>Twitter</a:t>
            </a:r>
            <a:r>
              <a:rPr lang="en-US" dirty="0" smtClean="0"/>
              <a:t>, </a:t>
            </a:r>
            <a:r>
              <a:rPr lang="en-US" dirty="0" err="1" smtClean="0">
                <a:solidFill>
                  <a:srgbClr val="FF0000"/>
                </a:solidFill>
                <a:hlinkClick r:id="rId4"/>
              </a:rPr>
              <a:t>Instagram</a:t>
            </a:r>
            <a:r>
              <a:rPr lang="en-US" dirty="0" smtClean="0"/>
              <a:t>, </a:t>
            </a:r>
            <a:r>
              <a:rPr lang="en-US" dirty="0" smtClean="0">
                <a:hlinkClick r:id="rId5"/>
              </a:rPr>
              <a:t>LinkedIn</a:t>
            </a:r>
            <a:r>
              <a:rPr lang="en-US" dirty="0" smtClean="0"/>
              <a:t>  </a:t>
            </a:r>
            <a:endParaRPr lang="en-US" dirty="0"/>
          </a:p>
          <a:p>
            <a:r>
              <a:rPr lang="en-US" dirty="0"/>
              <a:t>Share </a:t>
            </a:r>
            <a:r>
              <a:rPr lang="en-US" dirty="0" err="1"/>
              <a:t>WhyNOLA</a:t>
            </a:r>
            <a:r>
              <a:rPr lang="en-US" dirty="0"/>
              <a:t> content – videos, blog posts, and more </a:t>
            </a:r>
            <a:r>
              <a:rPr lang="en-US" dirty="0" smtClean="0"/>
              <a:t>– using </a:t>
            </a:r>
            <a:r>
              <a:rPr lang="en-US" b="1" dirty="0"/>
              <a:t>#</a:t>
            </a:r>
            <a:r>
              <a:rPr lang="en-US" b="1" dirty="0" err="1"/>
              <a:t>WhyNOLA</a:t>
            </a:r>
            <a:r>
              <a:rPr lang="en-US" dirty="0"/>
              <a:t>. </a:t>
            </a:r>
          </a:p>
          <a:p>
            <a:r>
              <a:rPr lang="en-US" dirty="0"/>
              <a:t>Use </a:t>
            </a:r>
            <a:r>
              <a:rPr lang="en-US" dirty="0" err="1"/>
              <a:t>WhyNOLA</a:t>
            </a:r>
            <a:r>
              <a:rPr lang="en-US" dirty="0"/>
              <a:t> hashtags - #</a:t>
            </a:r>
            <a:r>
              <a:rPr lang="en-US" dirty="0" err="1"/>
              <a:t>WhyNOLA</a:t>
            </a:r>
            <a:r>
              <a:rPr lang="en-US" dirty="0"/>
              <a:t>, #NOLA4biz, #</a:t>
            </a:r>
            <a:r>
              <a:rPr lang="en-US" dirty="0" err="1"/>
              <a:t>NOLAtech</a:t>
            </a:r>
            <a:r>
              <a:rPr lang="en-US" dirty="0"/>
              <a:t>, #</a:t>
            </a:r>
            <a:r>
              <a:rPr lang="en-US" dirty="0" err="1"/>
              <a:t>NOLAbio</a:t>
            </a:r>
            <a:r>
              <a:rPr lang="en-US" dirty="0"/>
              <a:t>, #</a:t>
            </a:r>
            <a:r>
              <a:rPr lang="en-US" dirty="0" err="1" smtClean="0"/>
              <a:t>NOLAretail</a:t>
            </a:r>
            <a:r>
              <a:rPr lang="en-US" dirty="0" smtClean="0"/>
              <a:t> #</a:t>
            </a:r>
            <a:r>
              <a:rPr lang="en-US" dirty="0" err="1" smtClean="0"/>
              <a:t>WhyNOLAProspers</a:t>
            </a:r>
            <a:r>
              <a:rPr lang="en-US" dirty="0" smtClean="0"/>
              <a:t> #</a:t>
            </a:r>
            <a:r>
              <a:rPr lang="en-US" dirty="0" err="1" smtClean="0"/>
              <a:t>NOLAbiz</a:t>
            </a:r>
            <a:endParaRPr lang="en-US" dirty="0"/>
          </a:p>
          <a:p>
            <a:r>
              <a:rPr lang="en-US" dirty="0"/>
              <a:t>Create your own video. Answer one of these questions and post to social media with hashtag #</a:t>
            </a:r>
            <a:r>
              <a:rPr lang="en-US" dirty="0" err="1"/>
              <a:t>WhyNOLA</a:t>
            </a:r>
            <a:endParaRPr lang="en-US" dirty="0"/>
          </a:p>
          <a:p>
            <a:pPr marL="457200" lvl="1" indent="0">
              <a:buNone/>
            </a:pPr>
            <a:r>
              <a:rPr lang="en-US" dirty="0"/>
              <a:t>Why is New Orleans a great place for your business or occupation?</a:t>
            </a:r>
          </a:p>
          <a:p>
            <a:pPr marL="457200" lvl="1" indent="0">
              <a:buNone/>
            </a:pPr>
            <a:r>
              <a:rPr lang="en-US" dirty="0"/>
              <a:t>What do you love about building a career or working in New Orleans? </a:t>
            </a:r>
          </a:p>
          <a:p>
            <a:pPr marL="457200" lvl="1" indent="0">
              <a:buNone/>
            </a:pPr>
            <a:r>
              <a:rPr lang="en-US" dirty="0"/>
              <a:t>What do you love about the way people do business in New Orleans?</a:t>
            </a:r>
          </a:p>
          <a:p>
            <a:pPr marL="457200" lvl="1" indent="0">
              <a:buNone/>
            </a:pPr>
            <a:r>
              <a:rPr lang="en-US" dirty="0"/>
              <a:t>What kind of progress in New Orleans excites you?</a:t>
            </a:r>
          </a:p>
          <a:p>
            <a:r>
              <a:rPr lang="en-US" dirty="0"/>
              <a:t>Email Amy Ferguson, NOLABA Director of Communications, </a:t>
            </a:r>
            <a:r>
              <a:rPr lang="en-US" u="sng" dirty="0">
                <a:hlinkClick r:id="rId6"/>
              </a:rPr>
              <a:t>aferguson@nolaba.org</a:t>
            </a:r>
            <a:r>
              <a:rPr lang="en-US" dirty="0"/>
              <a:t>, or, Cameron Eaton, Director of Marketing, </a:t>
            </a:r>
            <a:r>
              <a:rPr lang="en-US" u="sng" dirty="0">
                <a:hlinkClick r:id="rId7"/>
              </a:rPr>
              <a:t>ceaton@nolaba.org</a:t>
            </a:r>
            <a:r>
              <a:rPr lang="en-US" dirty="0"/>
              <a:t> </a:t>
            </a:r>
            <a:r>
              <a:rPr lang="en-US" dirty="0" smtClean="0"/>
              <a:t>to </a:t>
            </a:r>
            <a:r>
              <a:rPr lang="en-US" dirty="0"/>
              <a:t>receive campaign updates and new content. Or send us an idea for a great </a:t>
            </a:r>
            <a:r>
              <a:rPr lang="en-US" dirty="0" err="1"/>
              <a:t>WhyNOLA</a:t>
            </a:r>
            <a:r>
              <a:rPr lang="en-US" dirty="0"/>
              <a:t> story! 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5013378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ubtitle 2"/>
          <p:cNvSpPr>
            <a:spLocks noGrp="1"/>
          </p:cNvSpPr>
          <p:nvPr>
            <p:ph type="subTitle" idx="4294967295"/>
          </p:nvPr>
        </p:nvSpPr>
        <p:spPr>
          <a:xfrm>
            <a:off x="1156447" y="3753293"/>
            <a:ext cx="7190111" cy="1511185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indent="0" algn="r">
              <a:buNone/>
            </a:pPr>
            <a:r>
              <a:rPr lang="en-US" sz="2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Amy B. Ferguson, Director of Communications, </a:t>
            </a:r>
            <a:r>
              <a:rPr lang="en-US" sz="2000" dirty="0" smtClean="0">
                <a:solidFill>
                  <a:schemeClr val="tx1">
                    <a:lumMod val="65000"/>
                    <a:lumOff val="35000"/>
                  </a:schemeClr>
                </a:solidFill>
                <a:hlinkClick r:id="rId4"/>
              </a:rPr>
              <a:t>aferguson@nolaba.org</a:t>
            </a:r>
            <a:endParaRPr lang="en-US" sz="2000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0" indent="0" algn="r">
              <a:buNone/>
            </a:pPr>
            <a:r>
              <a:rPr lang="en-US" sz="2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Cameron Eaton, Director of Marketing, </a:t>
            </a:r>
            <a:r>
              <a:rPr lang="en-US" sz="2000" dirty="0" smtClean="0">
                <a:solidFill>
                  <a:schemeClr val="tx1">
                    <a:lumMod val="65000"/>
                    <a:lumOff val="35000"/>
                  </a:schemeClr>
                </a:solidFill>
                <a:hlinkClick r:id="rId5"/>
              </a:rPr>
              <a:t>ceaton@nolaba.org</a:t>
            </a:r>
            <a:r>
              <a:rPr lang="en-US" sz="2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</a:p>
          <a:p>
            <a:pPr marL="0" indent="0" algn="r">
              <a:buNone/>
            </a:pPr>
            <a:r>
              <a:rPr lang="en-US" sz="2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504-934-4500</a:t>
            </a:r>
          </a:p>
          <a:p>
            <a:pPr marL="0" indent="0" algn="r">
              <a:buNone/>
            </a:pPr>
            <a:endParaRPr lang="en-US" sz="20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8" name="Title 1"/>
          <p:cNvSpPr>
            <a:spLocks noGrp="1"/>
          </p:cNvSpPr>
          <p:nvPr>
            <p:ph type="ctrTitle" idx="4294967295"/>
          </p:nvPr>
        </p:nvSpPr>
        <p:spPr>
          <a:xfrm>
            <a:off x="554881" y="2833049"/>
            <a:ext cx="7772400" cy="1470025"/>
          </a:xfrm>
          <a:prstGeom prst="rect">
            <a:avLst/>
          </a:prstGeom>
        </p:spPr>
        <p:txBody>
          <a:bodyPr>
            <a:noAutofit/>
          </a:bodyPr>
          <a:lstStyle/>
          <a:p>
            <a:pPr algn="r"/>
            <a:r>
              <a:rPr lang="en-US" sz="4000" dirty="0" smtClean="0">
                <a:solidFill>
                  <a:schemeClr val="accent3">
                    <a:lumMod val="50000"/>
                  </a:schemeClr>
                </a:solidFill>
                <a:latin typeface="KlavikaLight-Plain"/>
                <a:cs typeface="KlavikaLight-Plain"/>
              </a:rPr>
              <a:t>THANK YOU</a:t>
            </a:r>
            <a:endParaRPr lang="en-US" sz="4000" dirty="0">
              <a:solidFill>
                <a:schemeClr val="accent3">
                  <a:lumMod val="50000"/>
                </a:schemeClr>
              </a:solidFill>
              <a:latin typeface="KlavikaLight-Plain"/>
              <a:cs typeface="KlavikaLight-Plain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800851" y="5477221"/>
            <a:ext cx="567266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 err="1" smtClean="0">
                <a:solidFill>
                  <a:schemeClr val="bg1">
                    <a:lumMod val="50000"/>
                  </a:schemeClr>
                </a:solidFill>
                <a:latin typeface="Klavika Basic Regular" pitchFamily="34" charset="0"/>
              </a:rPr>
              <a:t>WhyNOLA</a:t>
            </a:r>
            <a:r>
              <a:rPr lang="en-US" sz="1600" dirty="0" smtClean="0">
                <a:solidFill>
                  <a:schemeClr val="bg1">
                    <a:lumMod val="50000"/>
                  </a:schemeClr>
                </a:solidFill>
                <a:latin typeface="Klavika Basic Regular" pitchFamily="34" charset="0"/>
              </a:rPr>
              <a:t>: Why New Orleans is the ideal intersection of commerce and culture – one story at a time. </a:t>
            </a:r>
            <a:endParaRPr lang="en-US" sz="1600" dirty="0">
              <a:solidFill>
                <a:schemeClr val="bg1">
                  <a:lumMod val="50000"/>
                </a:schemeClr>
              </a:solidFill>
              <a:latin typeface="Klavika Basic Regular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9292531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1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33625</TotalTime>
  <Words>763</Words>
  <Application>Microsoft Macintosh PowerPoint</Application>
  <PresentationFormat>Custom</PresentationFormat>
  <Paragraphs>62</Paragraphs>
  <Slides>8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3</vt:i4>
      </vt:variant>
      <vt:variant>
        <vt:lpstr>Slide Titles</vt:lpstr>
      </vt:variant>
      <vt:variant>
        <vt:i4>8</vt:i4>
      </vt:variant>
    </vt:vector>
  </HeadingPairs>
  <TitlesOfParts>
    <vt:vector size="11" baseType="lpstr">
      <vt:lpstr>Custom Design</vt:lpstr>
      <vt:lpstr>1_Custom Design</vt:lpstr>
      <vt:lpstr>1_Office Theme</vt:lpstr>
      <vt:lpstr>WhyNOLA Rollout Tool Kit</vt:lpstr>
      <vt:lpstr>The WhyNOLA Campaign</vt:lpstr>
      <vt:lpstr>How You Can Join the Campaign</vt:lpstr>
      <vt:lpstr>How You Can Join the Campaign</vt:lpstr>
      <vt:lpstr>How You Can Join the Campaign</vt:lpstr>
      <vt:lpstr>Some Content To Get You Started</vt:lpstr>
      <vt:lpstr>Some Content To Get You Started</vt:lpstr>
      <vt:lpstr>THANK YOU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New Orleans Economic Snapshot</dc:title>
  <dc:creator>John Rials</dc:creator>
  <cp:lastModifiedBy>Kertrina Lewis</cp:lastModifiedBy>
  <cp:revision>193</cp:revision>
  <cp:lastPrinted>2015-05-07T17:55:56Z</cp:lastPrinted>
  <dcterms:created xsi:type="dcterms:W3CDTF">2015-04-02T00:36:08Z</dcterms:created>
  <dcterms:modified xsi:type="dcterms:W3CDTF">2016-07-31T19:12:27Z</dcterms:modified>
</cp:coreProperties>
</file>